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8" r:id="rId4"/>
    <p:sldId id="273" r:id="rId5"/>
    <p:sldId id="269" r:id="rId6"/>
    <p:sldId id="268" r:id="rId7"/>
    <p:sldId id="267" r:id="rId8"/>
    <p:sldId id="270" r:id="rId9"/>
    <p:sldId id="271" r:id="rId10"/>
    <p:sldId id="261" r:id="rId11"/>
    <p:sldId id="265" r:id="rId12"/>
    <p:sldId id="262" r:id="rId13"/>
    <p:sldId id="263" r:id="rId14"/>
    <p:sldId id="274" r:id="rId15"/>
    <p:sldId id="272" r:id="rId16"/>
    <p:sldId id="26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fipi.ru/" TargetMode="External"/><Relationship Id="rId7" Type="http://schemas.openxmlformats.org/officeDocument/2006/relationships/image" Target="../media/image26.png"/><Relationship Id="rId2" Type="http://schemas.openxmlformats.org/officeDocument/2006/relationships/hyperlink" Target="https://sdamgia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hyperlink" Target="https://reshu-ege.ru/" TargetMode="External"/><Relationship Id="rId4" Type="http://schemas.openxmlformats.org/officeDocument/2006/relationships/hyperlink" Target="https://reshu-oge.ru/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edu.rtyva.ru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mosobr.tv/" TargetMode="External"/><Relationship Id="rId13" Type="http://schemas.openxmlformats.org/officeDocument/2006/relationships/hyperlink" Target="https://obrazovarium.ru/" TargetMode="External"/><Relationship Id="rId3" Type="http://schemas.openxmlformats.org/officeDocument/2006/relationships/hyperlink" Target="https://uchebnik.mos.ru/" TargetMode="External"/><Relationship Id="rId7" Type="http://schemas.openxmlformats.org/officeDocument/2006/relationships/hyperlink" Target="https://uchi.ru/" TargetMode="External"/><Relationship Id="rId12" Type="http://schemas.openxmlformats.org/officeDocument/2006/relationships/hyperlink" Target="https://www.yaklass.ru/" TargetMode="External"/><Relationship Id="rId2" Type="http://schemas.openxmlformats.org/officeDocument/2006/relationships/hyperlink" Target="https://myskills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ducation.yandex.ru/" TargetMode="External"/><Relationship Id="rId11" Type="http://schemas.openxmlformats.org/officeDocument/2006/relationships/hyperlink" Target="https://help.foxford.ru/" TargetMode="External"/><Relationship Id="rId5" Type="http://schemas.openxmlformats.org/officeDocument/2006/relationships/hyperlink" Target="https://olimpium.ru/" TargetMode="External"/><Relationship Id="rId15" Type="http://schemas.openxmlformats.org/officeDocument/2006/relationships/hyperlink" Target="https://edu.skyeng.ru/" TargetMode="External"/><Relationship Id="rId10" Type="http://schemas.openxmlformats.org/officeDocument/2006/relationships/hyperlink" Target="https://worldskills.ru/" TargetMode="External"/><Relationship Id="rId4" Type="http://schemas.openxmlformats.org/officeDocument/2006/relationships/hyperlink" Target="https://media.prosv.ru/" TargetMode="External"/><Relationship Id="rId9" Type="http://schemas.openxmlformats.org/officeDocument/2006/relationships/hyperlink" Target="https://site.bilet.worldskills.ru/" TargetMode="External"/><Relationship Id="rId14" Type="http://schemas.openxmlformats.org/officeDocument/2006/relationships/hyperlink" Target="https://lecta.rosuchebnik.ru/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https://uchi.ru/" TargetMode="External"/><Relationship Id="rId7" Type="http://schemas.openxmlformats.org/officeDocument/2006/relationships/image" Target="../media/image5.png"/><Relationship Id="rId2" Type="http://schemas.openxmlformats.org/officeDocument/2006/relationships/hyperlink" Target="https://edu.gov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hyperlink" Target="https://resh.edu.ru/" TargetMode="External"/><Relationship Id="rId4" Type="http://schemas.openxmlformats.org/officeDocument/2006/relationships/hyperlink" Target="https://education.yandex.ru/" TargetMode="External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6.png"/><Relationship Id="rId7" Type="http://schemas.openxmlformats.org/officeDocument/2006/relationships/image" Target="../media/image11.png"/><Relationship Id="rId2" Type="http://schemas.openxmlformats.org/officeDocument/2006/relationships/hyperlink" Target="https://edu.gov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hyperlink" Target="mailto:vopros@prosv.ru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uchi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hyperlink" Target="https://education.yandex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hyperlink" Target="https://education.yandex.ru/registration/" TargetMode="External"/><Relationship Id="rId4" Type="http://schemas.openxmlformats.org/officeDocument/2006/relationships/image" Target="../media/image17.png"/><Relationship Id="rId9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4.png"/><Relationship Id="rId7" Type="http://schemas.openxmlformats.org/officeDocument/2006/relationships/hyperlink" Target="https://resh.edu.ru/collection/?category=1" TargetMode="External"/><Relationship Id="rId2" Type="http://schemas.openxmlformats.org/officeDocument/2006/relationships/hyperlink" Target="https://resh.edu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hyperlink" Target="https://resh.edu.ru/curriculum" TargetMode="External"/><Relationship Id="rId4" Type="http://schemas.openxmlformats.org/officeDocument/2006/relationships/hyperlink" Target="https://resh.edu.ru/abou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88640"/>
            <a:ext cx="7772400" cy="1470025"/>
          </a:xfrm>
        </p:spPr>
        <p:txBody>
          <a:bodyPr>
            <a:normAutofit/>
          </a:bodyPr>
          <a:lstStyle/>
          <a:p>
            <a:r>
              <a:rPr lang="ru-RU" dirty="0" smtClean="0"/>
              <a:t>Инструкция </a:t>
            </a:r>
            <a:r>
              <a:rPr lang="ru-RU" dirty="0"/>
              <a:t>по организации дистанционного </a:t>
            </a:r>
            <a:r>
              <a:rPr lang="ru-RU" dirty="0" smtClean="0"/>
              <a:t>обучения</a:t>
            </a:r>
            <a:endParaRPr lang="ru-RU" dirty="0"/>
          </a:p>
        </p:txBody>
      </p:sp>
      <p:pic>
        <p:nvPicPr>
          <p:cNvPr id="2050" name="Picture 2" descr="https://acc.uraltrening.ru/wp-content/uploads/2019/04/modern-learni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5100"/>
            <a:ext cx="8568952" cy="4792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6695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cap="all" dirty="0"/>
              <a:t>ОРГАНИЗАЦИЯ ВИРТУАЛЬНОЙ ОБУЧАЮЩЕЙ </a:t>
            </a:r>
            <a:r>
              <a:rPr lang="ru-RU" b="1" cap="all" dirty="0" smtClean="0"/>
              <a:t>СРЕДЫ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484784"/>
            <a:ext cx="8424936" cy="5256584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Выставления </a:t>
            </a:r>
            <a:r>
              <a:rPr lang="ru-RU" dirty="0"/>
              <a:t>домашнего задания и оценок в дистанционном режиме через автоматизированную информационную систему </a:t>
            </a:r>
            <a:r>
              <a:rPr lang="ru-RU" b="1" u="sng" dirty="0">
                <a:solidFill>
                  <a:srgbClr val="0000FF"/>
                </a:solidFill>
              </a:rPr>
              <a:t>«Электронная школа</a:t>
            </a:r>
            <a:r>
              <a:rPr lang="ru-RU" b="1" u="sng" dirty="0" smtClean="0">
                <a:solidFill>
                  <a:srgbClr val="0000FF"/>
                </a:solidFill>
              </a:rPr>
              <a:t>», </a:t>
            </a:r>
            <a:endParaRPr lang="ru-RU" b="1" u="sng" dirty="0">
              <a:solidFill>
                <a:srgbClr val="0000FF"/>
              </a:solidFill>
            </a:endParaRPr>
          </a:p>
          <a:p>
            <a:pPr fontAlgn="base"/>
            <a:endParaRPr lang="ru-RU" b="1" dirty="0">
              <a:solidFill>
                <a:srgbClr val="0000FF"/>
              </a:solidFill>
            </a:endParaRP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Инструкция по выставлению оценок</a:t>
            </a:r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8" t="9809" r="22758" b="3043"/>
          <a:stretch/>
        </p:blipFill>
        <p:spPr bwMode="auto">
          <a:xfrm>
            <a:off x="2474564" y="3402299"/>
            <a:ext cx="4002316" cy="2618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2995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cap="all" dirty="0"/>
              <a:t>ОРГАНИЗАЦИЯ ВИРТУАЛЬНОЙ ОБУЧАЮЩЕЙ </a:t>
            </a:r>
            <a:r>
              <a:rPr lang="ru-RU" b="1" cap="all" dirty="0" smtClean="0"/>
              <a:t>СРЕДЫ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412776"/>
            <a:ext cx="8424936" cy="4741987"/>
          </a:xfrm>
        </p:spPr>
        <p:txBody>
          <a:bodyPr>
            <a:normAutofit/>
          </a:bodyPr>
          <a:lstStyle/>
          <a:p>
            <a:pPr fontAlgn="base"/>
            <a:r>
              <a:rPr lang="ru-RU" dirty="0"/>
              <a:t>На официальных сайтах </a:t>
            </a:r>
            <a:r>
              <a:rPr lang="ru-RU" dirty="0" smtClean="0"/>
              <a:t>общеобразовательных организаций </a:t>
            </a:r>
            <a:r>
              <a:rPr lang="ru-RU" dirty="0"/>
              <a:t>во вкладках </a:t>
            </a:r>
            <a:r>
              <a:rPr lang="ru-RU" b="1" dirty="0">
                <a:solidFill>
                  <a:srgbClr val="0000FF"/>
                </a:solidFill>
              </a:rPr>
              <a:t>«Дистанционное обучение»,</a:t>
            </a:r>
          </a:p>
          <a:p>
            <a:pPr fontAlgn="base"/>
            <a:endParaRPr lang="ru-RU" b="1" dirty="0">
              <a:solidFill>
                <a:srgbClr val="0000FF"/>
              </a:solidFill>
            </a:endParaRPr>
          </a:p>
          <a:p>
            <a:pPr fontAlgn="base"/>
            <a:r>
              <a:rPr lang="ru-RU" dirty="0"/>
              <a:t>На сайте </a:t>
            </a:r>
            <a:r>
              <a:rPr lang="ru-RU" dirty="0" err="1"/>
              <a:t>Минобр</a:t>
            </a:r>
            <a:r>
              <a:rPr lang="ru-RU" dirty="0"/>
              <a:t> РТ </a:t>
            </a:r>
            <a:r>
              <a:rPr lang="en-US" dirty="0"/>
              <a:t>www/monrt.ru </a:t>
            </a:r>
            <a:r>
              <a:rPr lang="ru-RU" dirty="0"/>
              <a:t>во вкладке </a:t>
            </a:r>
            <a:r>
              <a:rPr lang="ru-RU" b="1" dirty="0">
                <a:solidFill>
                  <a:srgbClr val="0000FF"/>
                </a:solidFill>
              </a:rPr>
              <a:t>«Инструкции по организациям дистанционного обучения</a:t>
            </a:r>
            <a:r>
              <a:rPr lang="ru-RU" b="1" dirty="0" smtClean="0">
                <a:solidFill>
                  <a:srgbClr val="0000FF"/>
                </a:solidFill>
              </a:rPr>
              <a:t>»,</a:t>
            </a:r>
            <a:endParaRPr lang="ru-RU" b="1" dirty="0">
              <a:solidFill>
                <a:srgbClr val="0000FF"/>
              </a:solidFill>
            </a:endParaRPr>
          </a:p>
          <a:p>
            <a:endParaRPr lang="ru-RU" dirty="0"/>
          </a:p>
        </p:txBody>
      </p:sp>
      <p:pic>
        <p:nvPicPr>
          <p:cNvPr id="8194" name="Picture 2" descr="http://rtyva.ru/upload/medialibrary/3a7/DSC_70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5157192"/>
            <a:ext cx="2551195" cy="1522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2688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cap="all" dirty="0"/>
              <a:t>ОРГАНИЗАЦИЯ ВИРТУАЛЬНОЙ ОБУЧАЮЩЕЙ </a:t>
            </a:r>
            <a:r>
              <a:rPr lang="ru-RU" b="1" cap="all" dirty="0" smtClean="0"/>
              <a:t>СРЕДЫ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628800"/>
            <a:ext cx="8424936" cy="4525963"/>
          </a:xfrm>
        </p:spPr>
        <p:txBody>
          <a:bodyPr>
            <a:normAutofit/>
          </a:bodyPr>
          <a:lstStyle/>
          <a:p>
            <a:r>
              <a:rPr lang="ru-RU" dirty="0" smtClean="0"/>
              <a:t>Образовательный </a:t>
            </a:r>
            <a:r>
              <a:rPr lang="ru-RU" dirty="0"/>
              <a:t>портал для подготовки к </a:t>
            </a:r>
            <a:r>
              <a:rPr lang="ru-RU" dirty="0" smtClean="0"/>
              <a:t>экзаменам</a:t>
            </a:r>
          </a:p>
          <a:p>
            <a:r>
              <a:rPr lang="ru-RU" dirty="0">
                <a:hlinkClick r:id="rId2"/>
              </a:rPr>
              <a:t>СДАМ </a:t>
            </a:r>
            <a:r>
              <a:rPr lang="ru-RU" dirty="0" smtClean="0">
                <a:hlinkClick r:id="rId2"/>
              </a:rPr>
              <a:t>ГИА</a:t>
            </a:r>
            <a:r>
              <a:rPr lang="ru-RU" dirty="0" smtClean="0"/>
              <a:t>, 			</a:t>
            </a:r>
            <a:r>
              <a:rPr lang="ru-RU" dirty="0" smtClean="0">
                <a:hlinkClick r:id="rId3"/>
              </a:rPr>
              <a:t>ФИПИ,</a:t>
            </a:r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>
                <a:hlinkClick r:id="rId4"/>
              </a:rPr>
              <a:t>РЕШУ ОГЭ</a:t>
            </a:r>
            <a:r>
              <a:rPr lang="ru-RU" dirty="0" smtClean="0"/>
              <a:t>,			</a:t>
            </a:r>
            <a:r>
              <a:rPr lang="ru-RU" dirty="0" smtClean="0">
                <a:hlinkClick r:id="rId5"/>
              </a:rPr>
              <a:t> </a:t>
            </a:r>
            <a:r>
              <a:rPr lang="ru-RU" dirty="0">
                <a:hlinkClick r:id="rId5"/>
              </a:rPr>
              <a:t>РЕШУ </a:t>
            </a:r>
            <a:r>
              <a:rPr lang="ru-RU" dirty="0" smtClean="0">
                <a:hlinkClick r:id="rId5"/>
              </a:rPr>
              <a:t>ЕГЭ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708920"/>
            <a:ext cx="1829268" cy="16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1" r="86019" b="81373"/>
          <a:stretch/>
        </p:blipFill>
        <p:spPr bwMode="auto">
          <a:xfrm>
            <a:off x="2987824" y="2852936"/>
            <a:ext cx="1260630" cy="1218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1" r="86019" b="81373"/>
          <a:stretch/>
        </p:blipFill>
        <p:spPr bwMode="auto">
          <a:xfrm>
            <a:off x="971600" y="5167973"/>
            <a:ext cx="1260630" cy="1218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1" r="86019" b="81373"/>
          <a:stretch/>
        </p:blipFill>
        <p:spPr bwMode="auto">
          <a:xfrm>
            <a:off x="5669877" y="5120620"/>
            <a:ext cx="1260630" cy="1218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7370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Autofit/>
          </a:bodyPr>
          <a:lstStyle/>
          <a:p>
            <a:r>
              <a:rPr lang="ru-RU" sz="2800" b="1" cap="all" dirty="0"/>
              <a:t>ОРГАНИЗАЦИЯ ВИРТУАЛЬНОЙ ОБУЧАЮЩЕЙ </a:t>
            </a:r>
            <a:r>
              <a:rPr lang="ru-RU" sz="2800" b="1" cap="all" dirty="0" smtClean="0"/>
              <a:t>СРЕДЫ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5694" y="764704"/>
            <a:ext cx="8964488" cy="1512168"/>
          </a:xfrm>
        </p:spPr>
        <p:txBody>
          <a:bodyPr>
            <a:normAutofit/>
          </a:bodyPr>
          <a:lstStyle/>
          <a:p>
            <a:pPr fontAlgn="base"/>
            <a:r>
              <a:rPr lang="ru-RU" dirty="0" smtClean="0"/>
              <a:t>специальные </a:t>
            </a:r>
            <a:r>
              <a:rPr lang="ru-RU" dirty="0"/>
              <a:t>виртуальные обучающие среды (</a:t>
            </a:r>
            <a:r>
              <a:rPr lang="ru-RU" b="1" dirty="0" err="1"/>
              <a:t>Moodle</a:t>
            </a:r>
            <a:r>
              <a:rPr lang="ru-RU" dirty="0"/>
              <a:t> и его аналоги</a:t>
            </a:r>
            <a:r>
              <a:rPr lang="ru-RU" dirty="0" smtClean="0"/>
              <a:t>);</a:t>
            </a:r>
          </a:p>
          <a:p>
            <a:pPr fontAlgn="base"/>
            <a:endParaRPr lang="ru-RU" dirty="0"/>
          </a:p>
          <a:p>
            <a:endParaRPr lang="ru-RU" dirty="0"/>
          </a:p>
        </p:txBody>
      </p:sp>
      <p:pic>
        <p:nvPicPr>
          <p:cNvPr id="7170" name="Picture 2" descr="\\localserver\D\ЦЦТО\!Метод.отдел\Кыргыс Н.В\Screenshot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912849"/>
            <a:ext cx="1875259" cy="1262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88032" y="1882244"/>
            <a:ext cx="349188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err="1">
                <a:solidFill>
                  <a:srgbClr val="40464A"/>
                </a:solidFill>
                <a:latin typeface="Georgia" panose="02040502050405020303" pitchFamily="18" charset="0"/>
              </a:rPr>
              <a:t>Moodle</a:t>
            </a:r>
            <a:r>
              <a:rPr lang="ru-RU" sz="1600" dirty="0">
                <a:solidFill>
                  <a:srgbClr val="333333"/>
                </a:solidFill>
                <a:latin typeface="Georgia" panose="02040502050405020303" pitchFamily="18" charset="0"/>
              </a:rPr>
              <a:t> (расшифровывается как </a:t>
            </a:r>
            <a:r>
              <a:rPr lang="ru-RU" sz="1600" dirty="0" err="1">
                <a:solidFill>
                  <a:srgbClr val="333333"/>
                </a:solidFill>
                <a:latin typeface="Georgia" panose="02040502050405020303" pitchFamily="18" charset="0"/>
              </a:rPr>
              <a:t>Modular</a:t>
            </a:r>
            <a:r>
              <a:rPr lang="ru-RU" sz="1600" dirty="0">
                <a:solidFill>
                  <a:srgbClr val="333333"/>
                </a:solidFill>
                <a:latin typeface="Georgia" panose="02040502050405020303" pitchFamily="18" charset="0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Georgia" panose="02040502050405020303" pitchFamily="18" charset="0"/>
              </a:rPr>
              <a:t>Object-Oriented</a:t>
            </a:r>
            <a:r>
              <a:rPr lang="ru-RU" sz="1600" dirty="0">
                <a:solidFill>
                  <a:srgbClr val="333333"/>
                </a:solidFill>
                <a:latin typeface="Georgia" panose="02040502050405020303" pitchFamily="18" charset="0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Georgia" panose="02040502050405020303" pitchFamily="18" charset="0"/>
              </a:rPr>
              <a:t>Dynamic</a:t>
            </a:r>
            <a:r>
              <a:rPr lang="ru-RU" sz="1600" dirty="0">
                <a:solidFill>
                  <a:srgbClr val="333333"/>
                </a:solidFill>
                <a:latin typeface="Georgia" panose="02040502050405020303" pitchFamily="18" charset="0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Georgia" panose="02040502050405020303" pitchFamily="18" charset="0"/>
              </a:rPr>
              <a:t>Learning</a:t>
            </a:r>
            <a:r>
              <a:rPr lang="ru-RU" sz="1600" dirty="0">
                <a:solidFill>
                  <a:srgbClr val="333333"/>
                </a:solidFill>
                <a:latin typeface="Georgia" panose="02040502050405020303" pitchFamily="18" charset="0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Georgia" panose="02040502050405020303" pitchFamily="18" charset="0"/>
              </a:rPr>
              <a:t>Environment</a:t>
            </a:r>
            <a:r>
              <a:rPr lang="ru-RU" sz="1600" dirty="0">
                <a:solidFill>
                  <a:srgbClr val="333333"/>
                </a:solidFill>
                <a:latin typeface="Georgia" panose="02040502050405020303" pitchFamily="18" charset="0"/>
              </a:rPr>
              <a:t>) — бесплатная система электронного обучения. Это открытое веб-приложение, на базе которого можно создать специализированную платформу</a:t>
            </a:r>
            <a:endParaRPr lang="ru-RU" sz="1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21646" y="3501008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>
                <a:solidFill>
                  <a:srgbClr val="333333"/>
                </a:solidFill>
                <a:latin typeface="Georgia" panose="02040502050405020303" pitchFamily="18" charset="0"/>
              </a:rPr>
              <a:t>Через систему электронного обучения </a:t>
            </a:r>
            <a:r>
              <a:rPr lang="ru-RU" dirty="0" err="1">
                <a:solidFill>
                  <a:srgbClr val="333333"/>
                </a:solidFill>
                <a:latin typeface="Georgia" panose="02040502050405020303" pitchFamily="18" charset="0"/>
              </a:rPr>
              <a:t>Moodle</a:t>
            </a:r>
            <a:r>
              <a:rPr lang="ru-RU" dirty="0">
                <a:solidFill>
                  <a:srgbClr val="333333"/>
                </a:solidFill>
                <a:latin typeface="Georgia" panose="02040502050405020303" pitchFamily="18" charset="0"/>
              </a:rPr>
              <a:t> вы можете обучать и тестировать учеников со всего мира на расстоянии. Важную роль в платформе играют плагины — модули, которые помогают изменить дизайн и расширить функциональные возможности системы.</a:t>
            </a:r>
          </a:p>
          <a:p>
            <a:r>
              <a:rPr lang="ru-RU" dirty="0">
                <a:solidFill>
                  <a:srgbClr val="333333"/>
                </a:solidFill>
                <a:latin typeface="Georgia" panose="02040502050405020303" pitchFamily="18" charset="0"/>
              </a:rPr>
              <a:t>Плагины </a:t>
            </a:r>
            <a:r>
              <a:rPr lang="ru-RU" dirty="0" err="1">
                <a:solidFill>
                  <a:srgbClr val="333333"/>
                </a:solidFill>
                <a:latin typeface="Georgia" panose="02040502050405020303" pitchFamily="18" charset="0"/>
              </a:rPr>
              <a:t>разрабытвают</a:t>
            </a:r>
            <a:r>
              <a:rPr lang="ru-RU" dirty="0">
                <a:solidFill>
                  <a:srgbClr val="333333"/>
                </a:solidFill>
                <a:latin typeface="Georgia" panose="02040502050405020303" pitchFamily="18" charset="0"/>
              </a:rPr>
              <a:t> участники сообщества </a:t>
            </a:r>
            <a:r>
              <a:rPr lang="ru-RU" dirty="0" err="1">
                <a:solidFill>
                  <a:srgbClr val="333333"/>
                </a:solidFill>
                <a:latin typeface="Georgia" panose="02040502050405020303" pitchFamily="18" charset="0"/>
              </a:rPr>
              <a:t>Moodle</a:t>
            </a:r>
            <a:r>
              <a:rPr lang="ru-RU" dirty="0">
                <a:solidFill>
                  <a:srgbClr val="333333"/>
                </a:solidFill>
                <a:latin typeface="Georgia" panose="02040502050405020303" pitchFamily="18" charset="0"/>
              </a:rPr>
              <a:t>, и по большей части они в бесплатном доступе. </a:t>
            </a:r>
            <a:endParaRPr lang="ru-RU" b="0" i="0" dirty="0">
              <a:solidFill>
                <a:srgbClr val="333333"/>
              </a:solidFill>
              <a:effectLst/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2327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cap="all" dirty="0"/>
              <a:t>ОРГАНИЗАЦИЯ ВИРТУАЛЬНОЙ ОБУЧАЮЩЕЙ </a:t>
            </a:r>
            <a:r>
              <a:rPr lang="ru-RU" b="1" cap="all" dirty="0" smtClean="0"/>
              <a:t>СРЕДЫ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412776"/>
            <a:ext cx="8964488" cy="5112568"/>
          </a:xfrm>
        </p:spPr>
        <p:txBody>
          <a:bodyPr>
            <a:normAutofit/>
          </a:bodyPr>
          <a:lstStyle/>
          <a:p>
            <a:pPr fontAlgn="base"/>
            <a:r>
              <a:rPr lang="ru-RU" dirty="0" smtClean="0"/>
              <a:t>специальные </a:t>
            </a:r>
            <a:r>
              <a:rPr lang="ru-RU" dirty="0"/>
              <a:t>виртуальные обучающие среды (</a:t>
            </a:r>
            <a:r>
              <a:rPr lang="ru-RU" b="1" dirty="0" err="1"/>
              <a:t>Moodle</a:t>
            </a:r>
            <a:r>
              <a:rPr lang="ru-RU" dirty="0"/>
              <a:t> и его аналоги</a:t>
            </a:r>
            <a:r>
              <a:rPr lang="ru-RU" dirty="0" smtClean="0"/>
              <a:t>);</a:t>
            </a:r>
          </a:p>
          <a:p>
            <a:pPr fontAlgn="base"/>
            <a:endParaRPr lang="ru-RU" dirty="0"/>
          </a:p>
          <a:p>
            <a:pPr fontAlgn="base"/>
            <a:r>
              <a:rPr lang="ru-RU" dirty="0"/>
              <a:t>другие площадки, вплоть до особым образом организованных учительских сайтов. </a:t>
            </a:r>
            <a:endParaRPr lang="ru-RU" dirty="0" smtClean="0"/>
          </a:p>
          <a:p>
            <a:pPr fontAlgn="base"/>
            <a:endParaRPr lang="ru-RU" dirty="0" smtClean="0"/>
          </a:p>
          <a:p>
            <a:pPr fontAlgn="base"/>
            <a:endParaRPr lang="ru-RU" dirty="0"/>
          </a:p>
          <a:p>
            <a:pPr fontAlgn="base"/>
            <a:r>
              <a:rPr lang="ru-RU" dirty="0"/>
              <a:t>Кроме того, могут быть использованы готовые образовательные платформы.</a:t>
            </a:r>
          </a:p>
          <a:p>
            <a:endParaRPr lang="ru-RU" dirty="0"/>
          </a:p>
        </p:txBody>
      </p:sp>
      <p:pic>
        <p:nvPicPr>
          <p:cNvPr id="7170" name="Picture 2" descr="\\localserver\D\ЦЦТО\!Метод.отдел\Кыргыс Н.В\Screenshot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875" y="2060848"/>
            <a:ext cx="1457325" cy="98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\\localserver\D\ЦЦТО\!Метод.отдел\Кыргыс Н.В\ОБУЧЕНИЕ ЭШ НСО\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115" y="4293096"/>
            <a:ext cx="4239028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\\localserver\D\ЦЦТО\!Метод.отдел\Кыргыс Н.В\ОБУЧЕНИЕ ЭШ НСО\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060369"/>
            <a:ext cx="3707904" cy="1320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0475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Система дистанционного образования может и должна занять свое место в системе образования, поскольку при грамотной ее организации она может обеспечить качественное образование, соответствующее требованиям современного общества сегодня и ближайшей перспективе.</a:t>
            </a:r>
          </a:p>
        </p:txBody>
      </p:sp>
    </p:spTree>
    <p:extLst>
      <p:ext uri="{BB962C8B-B14F-4D97-AF65-F5344CB8AC3E}">
        <p14:creationId xmlns:p14="http://schemas.microsoft.com/office/powerpoint/2010/main" val="3000904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67744" y="2492896"/>
            <a:ext cx="5832648" cy="12527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b="1" dirty="0" smtClean="0">
                <a:solidFill>
                  <a:srgbClr val="0000FF"/>
                </a:solidFill>
              </a:rPr>
              <a:t>Спасибо за внимание!!!</a:t>
            </a:r>
            <a:endParaRPr lang="ru-RU" sz="36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8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7667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Уважаемые учителя!!!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0364" y="548681"/>
            <a:ext cx="8363272" cy="201622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b="1" dirty="0"/>
              <a:t>Во исполнение распоряжения Правительства Республики Тыва № 88-р от 16.03.2020 «О введении режима повышенной готовности на территории Республики Тыва и мерах по предотвращению завоза и распространению новой </a:t>
            </a:r>
            <a:r>
              <a:rPr lang="ru-RU" sz="1800" b="1" dirty="0" err="1" smtClean="0"/>
              <a:t>коронавирусной</a:t>
            </a:r>
            <a:r>
              <a:rPr lang="ru-RU" sz="1800" b="1" dirty="0" smtClean="0"/>
              <a:t> </a:t>
            </a:r>
            <a:r>
              <a:rPr lang="ru-RU" sz="1800" b="1" dirty="0"/>
              <a:t>инфекции».  В связи с предложением главного санитарного врача по РТ от 16 марта 2020 «О введении ограничительных мероприятий (карантина) на территории г. Кызыла в связи с эпидемическим подъемом заболеваемости ОРВИ и гриппом</a:t>
            </a:r>
            <a:r>
              <a:rPr lang="ru-RU" sz="1800" b="1" dirty="0" smtClean="0"/>
              <a:t>»</a:t>
            </a:r>
          </a:p>
          <a:p>
            <a:pPr marL="0" indent="0" algn="ctr">
              <a:buNone/>
            </a:pPr>
            <a:endParaRPr lang="ru-RU" sz="1800" b="1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441176" y="2924944"/>
            <a:ext cx="8363272" cy="38884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endParaRPr lang="ru-RU" sz="1800" b="1" dirty="0" smtClean="0"/>
          </a:p>
          <a:p>
            <a:pPr marL="0" indent="0">
              <a:buFont typeface="Arial" pitchFamily="34" charset="0"/>
              <a:buNone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2708920"/>
            <a:ext cx="864096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предлагаем </a:t>
            </a:r>
            <a:r>
              <a:rPr lang="ru-RU" sz="48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учителям использовать для дистанционного обучения следующие </a:t>
            </a:r>
            <a:r>
              <a:rPr lang="ru-RU" sz="48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платформы: </a:t>
            </a:r>
            <a:endParaRPr lang="ru-RU" sz="4800" b="1" u="sng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24561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cap="all" dirty="0"/>
              <a:t>ОРГАНИЗАЦИЯ ВИРТУАЛЬНОЙ ОБУЧАЮЩЕЙ </a:t>
            </a:r>
            <a:r>
              <a:rPr lang="ru-RU" b="1" cap="all" dirty="0" smtClean="0"/>
              <a:t>СРЕДЫ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628800"/>
            <a:ext cx="9036496" cy="4525963"/>
          </a:xfrm>
        </p:spPr>
        <p:txBody>
          <a:bodyPr>
            <a:normAutofit/>
          </a:bodyPr>
          <a:lstStyle/>
          <a:p>
            <a:pPr fontAlgn="base"/>
            <a:r>
              <a:rPr lang="ru-RU" dirty="0"/>
              <a:t>о</a:t>
            </a:r>
            <a:r>
              <a:rPr lang="ru-RU" dirty="0" smtClean="0"/>
              <a:t>бщение через мессенджеры</a:t>
            </a:r>
          </a:p>
          <a:p>
            <a:pPr fontAlgn="base"/>
            <a:endParaRPr lang="ru-RU" dirty="0" smtClean="0"/>
          </a:p>
          <a:p>
            <a:pPr fontAlgn="base"/>
            <a:r>
              <a:rPr lang="ru-RU" dirty="0" smtClean="0"/>
              <a:t>образовательный портал Республики Тыва </a:t>
            </a:r>
            <a:r>
              <a:rPr lang="en-US" b="1" u="sng" dirty="0" smtClean="0">
                <a:solidFill>
                  <a:srgbClr val="0000FF"/>
                </a:solidFill>
                <a:hlinkClick r:id="rId2"/>
              </a:rPr>
              <a:t>www.edu.rtyva.ru</a:t>
            </a:r>
            <a:r>
              <a:rPr lang="en-US" b="1" u="sng" dirty="0" smtClean="0">
                <a:solidFill>
                  <a:srgbClr val="0000FF"/>
                </a:solidFill>
              </a:rPr>
              <a:t>,</a:t>
            </a:r>
            <a:endParaRPr lang="ru-RU" b="1" u="sng" dirty="0" smtClean="0">
              <a:solidFill>
                <a:srgbClr val="0000FF"/>
              </a:solidFill>
            </a:endParaRPr>
          </a:p>
          <a:p>
            <a:pPr fontAlgn="base"/>
            <a:endParaRPr lang="en-US" b="1" u="sng" dirty="0" smtClean="0">
              <a:solidFill>
                <a:srgbClr val="0000FF"/>
              </a:solidFill>
            </a:endParaRPr>
          </a:p>
          <a:p>
            <a:pPr fontAlgn="base"/>
            <a:endParaRPr lang="ru-RU" dirty="0"/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775" b="53846" l="0" r="100000">
                        <a14:foregroundMark x1="14000" y1="22812" x2="14000" y2="22812"/>
                        <a14:foregroundMark x1="9500" y1="20159" x2="9500" y2="20159"/>
                        <a14:foregroundMark x1="14375" y1="13793" x2="14375" y2="13793"/>
                        <a14:foregroundMark x1="17250" y1="11671" x2="17250" y2="11671"/>
                        <a14:foregroundMark x1="19875" y1="17241" x2="19875" y2="21485"/>
                        <a14:foregroundMark x1="19500" y1="26260" x2="19250" y2="30504"/>
                        <a14:foregroundMark x1="18875" y1="33952" x2="18250" y2="36605"/>
                        <a14:foregroundMark x1="15375" y1="39257" x2="13375" y2="41379"/>
                        <a14:foregroundMark x1="12125" y1="41379" x2="12125" y2="41379"/>
                        <a14:foregroundMark x1="10125" y1="41379" x2="10125" y2="41379"/>
                        <a14:foregroundMark x1="9125" y1="38727" x2="9125" y2="38727"/>
                        <a14:foregroundMark x1="8125" y1="27586" x2="8125" y2="27586"/>
                        <a14:foregroundMark x1="5875" y1="24934" x2="5875" y2="24934"/>
                        <a14:foregroundMark x1="5875" y1="24934" x2="5875" y2="24934"/>
                        <a14:foregroundMark x1="5875" y1="24138" x2="5875" y2="24138"/>
                        <a14:foregroundMark x1="10750" y1="15915" x2="10750" y2="15915"/>
                        <a14:foregroundMark x1="5875" y1="22016" x2="5875" y2="22016"/>
                        <a14:foregroundMark x1="5875" y1="22016" x2="5875" y2="34483"/>
                        <a14:foregroundMark x1="10125" y1="29708" x2="10125" y2="29708"/>
                        <a14:foregroundMark x1="85500" y1="22812" x2="85500" y2="22812"/>
                        <a14:foregroundMark x1="85500" y1="22812" x2="85500" y2="22812"/>
                        <a14:foregroundMark x1="89125" y1="22812" x2="89125" y2="22812"/>
                        <a14:foregroundMark x1="90125" y1="22812" x2="90125" y2="22812"/>
                        <a14:foregroundMark x1="90125" y1="23607" x2="90125" y2="23607"/>
                        <a14:foregroundMark x1="90750" y1="24934" x2="90750" y2="24934"/>
                        <a14:foregroundMark x1="86500" y1="33952" x2="85500" y2="36605"/>
                        <a14:foregroundMark x1="84250" y1="37401" x2="84250" y2="37401"/>
                        <a14:foregroundMark x1="83875" y1="37401" x2="83875" y2="37401"/>
                        <a14:foregroundMark x1="83000" y1="37401" x2="83000" y2="37401"/>
                        <a14:foregroundMark x1="83000" y1="33156" x2="83000" y2="29708"/>
                        <a14:foregroundMark x1="83250" y1="18568" x2="83250" y2="18568"/>
                        <a14:foregroundMark x1="83875" y1="18037" x2="86250" y2="18037"/>
                        <a14:foregroundMark x1="87875" y1="17241" x2="87875" y2="17241"/>
                        <a14:foregroundMark x1="82625" y1="26260" x2="82625" y2="26260"/>
                        <a14:foregroundMark x1="81375" y1="21485" x2="83250" y2="22016"/>
                        <a14:foregroundMark x1="11125" y1="22016" x2="11125" y2="22016"/>
                        <a14:foregroundMark x1="17000" y1="21485" x2="18250" y2="21485"/>
                        <a14:foregroundMark x1="20500" y1="18568" x2="20500" y2="18568"/>
                        <a14:foregroundMark x1="20500" y1="18037" x2="20500" y2="18037"/>
                        <a14:foregroundMark x1="15000" y1="25464" x2="15000" y2="25464"/>
                        <a14:foregroundMark x1="14625" y1="34218" x2="14625" y2="34218"/>
                        <a14:foregroundMark x1="60731" y1="31818" x2="60731" y2="31818"/>
                        <a14:foregroundMark x1="78539" y1="45130" x2="78539" y2="45130"/>
                        <a14:foregroundMark x1="78082" y1="45455" x2="82648" y2="44156"/>
                        <a14:foregroundMark x1="83257" y1="44156" x2="88889" y2="46104"/>
                        <a14:foregroundMark x1="88889" y1="44805" x2="94368" y2="37013"/>
                        <a14:foregroundMark x1="94521" y1="36039" x2="95434" y2="24351"/>
                        <a14:foregroundMark x1="94977" y1="24026" x2="92542" y2="13312"/>
                        <a14:foregroundMark x1="92237" y1="14286" x2="86149" y2="8117"/>
                        <a14:foregroundMark x1="86149" y1="10065" x2="79756" y2="13961"/>
                        <a14:foregroundMark x1="80213" y1="15584" x2="77169" y2="29221"/>
                        <a14:foregroundMark x1="77778" y1="30195" x2="79148" y2="37013"/>
                        <a14:backgroundMark x1="56925" y1="25000" x2="56925" y2="25000"/>
                        <a14:backgroundMark x1="79604" y1="13961" x2="79604" y2="139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5796136" y="1508796"/>
            <a:ext cx="2730326" cy="643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14" t="9349" r="14914" b="38850"/>
          <a:stretch/>
        </p:blipFill>
        <p:spPr bwMode="auto">
          <a:xfrm>
            <a:off x="1547664" y="4005064"/>
            <a:ext cx="6187966" cy="2664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0091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8964488" cy="583264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000" b="1" dirty="0">
                <a:solidFill>
                  <a:srgbClr val="00206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СПИСОК ОБРАЗОВАТЕЛЬНЫХ ИНТЕРНЕТ-РЕСУРСОВ, ПРЕДОСТАВЛЕННЫХ ПАРТНЕРАМИ ДЛЯ СВОБОДНОГО ДОСТУПА НА ВРЕМЕННЫЙ </a:t>
            </a:r>
            <a:r>
              <a:rPr lang="ru-RU" sz="2000" b="1" dirty="0" smtClean="0">
                <a:solidFill>
                  <a:srgbClr val="00206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ПЕРИОД</a:t>
            </a:r>
          </a:p>
          <a:p>
            <a:pPr marL="0" indent="0" algn="ctr">
              <a:buNone/>
            </a:pPr>
            <a:endParaRPr lang="ru-RU" sz="2000" b="1" dirty="0">
              <a:solidFill>
                <a:srgbClr val="002060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  <a:p>
            <a:pPr marL="0" indent="0" algn="ctr">
              <a:buNone/>
            </a:pPr>
            <a:endParaRPr lang="ru-RU" sz="2000" b="1" dirty="0">
              <a:solidFill>
                <a:srgbClr val="002060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  <a:p>
            <a:pPr marL="0" indent="0">
              <a:buNone/>
            </a:pPr>
            <a:r>
              <a:rPr lang="ru-RU" sz="1600" dirty="0" smtClean="0"/>
              <a:t>1.Мои </a:t>
            </a:r>
            <a:r>
              <a:rPr lang="ru-RU" sz="1600" dirty="0"/>
              <a:t>Достижения - онлайн сервис самоподготовки и </a:t>
            </a:r>
            <a:r>
              <a:rPr lang="ru-RU" sz="1600" dirty="0" smtClean="0"/>
              <a:t>самопроверки</a:t>
            </a:r>
            <a:r>
              <a:rPr lang="en-US" sz="1600" dirty="0" smtClean="0"/>
              <a:t>      </a:t>
            </a:r>
            <a:r>
              <a:rPr lang="ru-RU" sz="1600" b="1" dirty="0" smtClean="0">
                <a:solidFill>
                  <a:srgbClr val="0000FF"/>
                </a:solidFill>
                <a:hlinkClick r:id="rId2"/>
              </a:rPr>
              <a:t>https</a:t>
            </a:r>
            <a:r>
              <a:rPr lang="ru-RU" sz="1600" b="1" dirty="0">
                <a:solidFill>
                  <a:srgbClr val="0000FF"/>
                </a:solidFill>
                <a:hlinkClick r:id="rId2"/>
              </a:rPr>
              <a:t>://myskills.ru</a:t>
            </a:r>
            <a:endParaRPr lang="ru-RU" sz="1600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ru-RU" sz="1600" dirty="0"/>
              <a:t>2</a:t>
            </a:r>
            <a:r>
              <a:rPr lang="ru-RU" sz="1600" dirty="0" smtClean="0"/>
              <a:t>.«</a:t>
            </a:r>
            <a:r>
              <a:rPr lang="ru-RU" sz="1600" dirty="0"/>
              <a:t>Московская электронная </a:t>
            </a:r>
            <a:r>
              <a:rPr lang="ru-RU" sz="1600" dirty="0" smtClean="0"/>
              <a:t>школа»</a:t>
            </a:r>
            <a:r>
              <a:rPr lang="en-US" sz="1600" dirty="0" smtClean="0"/>
              <a:t>                                                                    </a:t>
            </a:r>
            <a:r>
              <a:rPr lang="ru-RU" sz="1600" b="1" dirty="0" smtClean="0">
                <a:solidFill>
                  <a:srgbClr val="0000FF"/>
                </a:solidFill>
                <a:hlinkClick r:id="rId3"/>
              </a:rPr>
              <a:t>https</a:t>
            </a:r>
            <a:r>
              <a:rPr lang="ru-RU" sz="1600" b="1" dirty="0">
                <a:solidFill>
                  <a:srgbClr val="0000FF"/>
                </a:solidFill>
                <a:hlinkClick r:id="rId3"/>
              </a:rPr>
              <a:t>://uchebnik.mos.ru</a:t>
            </a:r>
            <a:endParaRPr lang="ru-RU" sz="1600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ru-RU" sz="1600" dirty="0" smtClean="0"/>
              <a:t>3.Медиатека </a:t>
            </a:r>
            <a:r>
              <a:rPr lang="ru-RU" sz="1600" dirty="0"/>
              <a:t>«</a:t>
            </a:r>
            <a:r>
              <a:rPr lang="ru-RU" sz="1600" dirty="0" smtClean="0"/>
              <a:t>Просвещения»</a:t>
            </a:r>
            <a:r>
              <a:rPr lang="en-US" sz="1600" dirty="0" smtClean="0"/>
              <a:t>                                                                                </a:t>
            </a:r>
            <a:r>
              <a:rPr lang="ru-RU" sz="1600" b="1" dirty="0" smtClean="0">
                <a:solidFill>
                  <a:srgbClr val="0000FF"/>
                </a:solidFill>
                <a:hlinkClick r:id="rId4"/>
              </a:rPr>
              <a:t>https</a:t>
            </a:r>
            <a:r>
              <a:rPr lang="ru-RU" sz="1600" b="1" dirty="0">
                <a:solidFill>
                  <a:srgbClr val="0000FF"/>
                </a:solidFill>
                <a:hlinkClick r:id="rId4"/>
              </a:rPr>
              <a:t>://media.prosv.ru</a:t>
            </a:r>
            <a:endParaRPr lang="ru-RU" sz="1600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ru-RU" sz="1600" dirty="0" smtClean="0"/>
              <a:t>4.Платформа </a:t>
            </a:r>
            <a:r>
              <a:rPr lang="ru-RU" sz="1600" dirty="0"/>
              <a:t>для проведения Олимпиад и курсов «</a:t>
            </a:r>
            <a:r>
              <a:rPr lang="ru-RU" sz="1600" dirty="0" err="1" smtClean="0"/>
              <a:t>Олимпиум</a:t>
            </a:r>
            <a:r>
              <a:rPr lang="ru-RU" sz="1600" dirty="0" smtClean="0"/>
              <a:t>»</a:t>
            </a:r>
            <a:r>
              <a:rPr lang="en-US" sz="1600" dirty="0" smtClean="0"/>
              <a:t>                </a:t>
            </a:r>
            <a:r>
              <a:rPr lang="ru-RU" sz="1600" b="1" dirty="0" smtClean="0">
                <a:solidFill>
                  <a:srgbClr val="0000FF"/>
                </a:solidFill>
                <a:hlinkClick r:id="rId5"/>
              </a:rPr>
              <a:t>https</a:t>
            </a:r>
            <a:r>
              <a:rPr lang="ru-RU" sz="1600" b="1" dirty="0">
                <a:solidFill>
                  <a:srgbClr val="0000FF"/>
                </a:solidFill>
                <a:hlinkClick r:id="rId5"/>
              </a:rPr>
              <a:t>://olimpium.ru</a:t>
            </a:r>
            <a:endParaRPr lang="ru-RU" sz="1600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ru-RU" sz="1600" dirty="0" smtClean="0"/>
              <a:t>5.Яндекс.Учебник </a:t>
            </a:r>
            <a:r>
              <a:rPr lang="ru-RU" sz="1600" dirty="0"/>
              <a:t>- задания по русскому языку и </a:t>
            </a:r>
            <a:r>
              <a:rPr lang="ru-RU" sz="1600" dirty="0" smtClean="0"/>
              <a:t>математике</a:t>
            </a:r>
            <a:r>
              <a:rPr lang="en-US" sz="1600" dirty="0" smtClean="0"/>
              <a:t>                     </a:t>
            </a:r>
            <a:r>
              <a:rPr lang="ru-RU" sz="1600" b="1" dirty="0" smtClean="0">
                <a:solidFill>
                  <a:srgbClr val="0000FF"/>
                </a:solidFill>
                <a:hlinkClick r:id="rId6"/>
              </a:rPr>
              <a:t>https</a:t>
            </a:r>
            <a:r>
              <a:rPr lang="ru-RU" sz="1600" b="1" dirty="0">
                <a:solidFill>
                  <a:srgbClr val="0000FF"/>
                </a:solidFill>
                <a:hlinkClick r:id="rId6"/>
              </a:rPr>
              <a:t>://education.yandex.ru</a:t>
            </a:r>
            <a:endParaRPr lang="ru-RU" sz="1600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ru-RU" sz="1600" dirty="0" smtClean="0"/>
              <a:t>6.Учи.ру </a:t>
            </a:r>
            <a:r>
              <a:rPr lang="ru-RU" sz="1600" dirty="0"/>
              <a:t>— интерактивная образовательная </a:t>
            </a:r>
            <a:r>
              <a:rPr lang="ru-RU" sz="1600" dirty="0" smtClean="0"/>
              <a:t>онлайн-платформа</a:t>
            </a:r>
            <a:r>
              <a:rPr lang="en-US" sz="1600" dirty="0" smtClean="0"/>
              <a:t>                </a:t>
            </a:r>
            <a:r>
              <a:rPr lang="ru-RU" sz="1600" b="1" dirty="0" smtClean="0">
                <a:solidFill>
                  <a:srgbClr val="0000FF"/>
                </a:solidFill>
                <a:hlinkClick r:id="rId7"/>
              </a:rPr>
              <a:t>https</a:t>
            </a:r>
            <a:r>
              <a:rPr lang="ru-RU" sz="1600" b="1" dirty="0">
                <a:solidFill>
                  <a:srgbClr val="0000FF"/>
                </a:solidFill>
                <a:hlinkClick r:id="rId7"/>
              </a:rPr>
              <a:t>://uchi.ru</a:t>
            </a:r>
            <a:endParaRPr lang="ru-RU" sz="1600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ru-RU" sz="1600" dirty="0" smtClean="0"/>
              <a:t>7.Мособртв </a:t>
            </a:r>
            <a:r>
              <a:rPr lang="ru-RU" sz="1600" dirty="0"/>
              <a:t>– первое познавательное </a:t>
            </a:r>
            <a:r>
              <a:rPr lang="ru-RU" sz="1600" dirty="0" smtClean="0"/>
              <a:t>телевидение</a:t>
            </a:r>
            <a:r>
              <a:rPr lang="en-US" sz="1600" dirty="0" smtClean="0"/>
              <a:t>                                       </a:t>
            </a:r>
            <a:r>
              <a:rPr lang="ru-RU" sz="1600" b="1" dirty="0" smtClean="0">
                <a:solidFill>
                  <a:srgbClr val="0000FF"/>
                </a:solidFill>
                <a:hlinkClick r:id="rId8"/>
              </a:rPr>
              <a:t>https</a:t>
            </a:r>
            <a:r>
              <a:rPr lang="ru-RU" sz="1600" b="1" dirty="0">
                <a:solidFill>
                  <a:srgbClr val="0000FF"/>
                </a:solidFill>
                <a:hlinkClick r:id="rId8"/>
              </a:rPr>
              <a:t>://mosobr.tv</a:t>
            </a:r>
            <a:endParaRPr lang="ru-RU" sz="1600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ru-RU" sz="1600" dirty="0" smtClean="0"/>
              <a:t>8.Билет </a:t>
            </a:r>
            <a:r>
              <a:rPr lang="ru-RU" sz="1600" dirty="0"/>
              <a:t>в </a:t>
            </a:r>
            <a:r>
              <a:rPr lang="ru-RU" sz="1600" dirty="0" smtClean="0"/>
              <a:t>будущее</a:t>
            </a:r>
            <a:r>
              <a:rPr lang="en-US" sz="1600" dirty="0" smtClean="0"/>
              <a:t>                                                                                                    </a:t>
            </a:r>
            <a:r>
              <a:rPr lang="ru-RU" sz="1600" b="1" dirty="0" smtClean="0">
                <a:solidFill>
                  <a:srgbClr val="0000FF"/>
                </a:solidFill>
                <a:hlinkClick r:id="rId9"/>
              </a:rPr>
              <a:t>https</a:t>
            </a:r>
            <a:r>
              <a:rPr lang="ru-RU" sz="1600" b="1" dirty="0">
                <a:solidFill>
                  <a:srgbClr val="0000FF"/>
                </a:solidFill>
                <a:hlinkClick r:id="rId9"/>
              </a:rPr>
              <a:t>://site.bilet.worldskills.ru</a:t>
            </a:r>
            <a:endParaRPr lang="ru-RU" sz="1600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ru-RU" sz="1600" dirty="0" smtClean="0"/>
              <a:t>9.Сайт </a:t>
            </a:r>
            <a:r>
              <a:rPr lang="ru-RU" sz="1600" dirty="0" err="1"/>
              <a:t>Worldskills</a:t>
            </a:r>
            <a:r>
              <a:rPr lang="ru-RU" sz="1600" dirty="0"/>
              <a:t> </a:t>
            </a:r>
            <a:r>
              <a:rPr lang="ru-RU" sz="1600" dirty="0" err="1" smtClean="0"/>
              <a:t>Russia</a:t>
            </a:r>
            <a:r>
              <a:rPr lang="en-US" sz="1600" dirty="0" smtClean="0"/>
              <a:t>                                                                                           </a:t>
            </a:r>
            <a:r>
              <a:rPr lang="ru-RU" sz="1600" b="1" dirty="0" smtClean="0">
                <a:solidFill>
                  <a:srgbClr val="0000FF"/>
                </a:solidFill>
                <a:hlinkClick r:id="rId10"/>
              </a:rPr>
              <a:t>https</a:t>
            </a:r>
            <a:r>
              <a:rPr lang="ru-RU" sz="1600" b="1" dirty="0">
                <a:solidFill>
                  <a:srgbClr val="0000FF"/>
                </a:solidFill>
                <a:hlinkClick r:id="rId10"/>
              </a:rPr>
              <a:t>://worldskills.ru</a:t>
            </a:r>
            <a:endParaRPr lang="ru-RU" sz="1600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ru-RU" sz="1600" dirty="0" smtClean="0"/>
              <a:t>10.Фоксфорд</a:t>
            </a:r>
            <a:r>
              <a:rPr lang="en-US" sz="1600" dirty="0" smtClean="0"/>
              <a:t>                                                                                                               </a:t>
            </a:r>
            <a:r>
              <a:rPr lang="ru-RU" sz="1600" b="1" dirty="0" smtClean="0">
                <a:solidFill>
                  <a:srgbClr val="0000FF"/>
                </a:solidFill>
                <a:hlinkClick r:id="rId11"/>
              </a:rPr>
              <a:t>https</a:t>
            </a:r>
            <a:r>
              <a:rPr lang="ru-RU" sz="1600" b="1" dirty="0">
                <a:solidFill>
                  <a:srgbClr val="0000FF"/>
                </a:solidFill>
                <a:hlinkClick r:id="rId11"/>
              </a:rPr>
              <a:t>://help.foxford.ru</a:t>
            </a:r>
            <a:endParaRPr lang="ru-RU" sz="1600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ru-RU" sz="1600" dirty="0" smtClean="0"/>
              <a:t>11.ЯКласс </a:t>
            </a:r>
            <a:r>
              <a:rPr lang="ru-RU" sz="1600" dirty="0"/>
              <a:t>- цифровой образовательный ресурс для </a:t>
            </a:r>
            <a:r>
              <a:rPr lang="ru-RU" sz="1600" dirty="0" smtClean="0"/>
              <a:t>школ</a:t>
            </a:r>
            <a:r>
              <a:rPr lang="en-US" sz="1600" dirty="0" smtClean="0"/>
              <a:t>                            </a:t>
            </a:r>
            <a:r>
              <a:rPr lang="ru-RU" sz="1600" b="1" dirty="0" smtClean="0">
                <a:solidFill>
                  <a:srgbClr val="0000FF"/>
                </a:solidFill>
                <a:hlinkClick r:id="rId12"/>
              </a:rPr>
              <a:t>https</a:t>
            </a:r>
            <a:r>
              <a:rPr lang="ru-RU" sz="1600" b="1" dirty="0">
                <a:solidFill>
                  <a:srgbClr val="0000FF"/>
                </a:solidFill>
                <a:hlinkClick r:id="rId12"/>
              </a:rPr>
              <a:t>://www.yaklass.ru</a:t>
            </a:r>
            <a:endParaRPr lang="ru-RU" sz="1600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ru-RU" sz="1600" dirty="0" smtClean="0"/>
              <a:t>12.Портал </a:t>
            </a:r>
            <a:r>
              <a:rPr lang="ru-RU" sz="1600" dirty="0"/>
              <a:t>«</a:t>
            </a:r>
            <a:r>
              <a:rPr lang="ru-RU" sz="1600" dirty="0" err="1" smtClean="0"/>
              <a:t>Образовариум</a:t>
            </a:r>
            <a:r>
              <a:rPr lang="ru-RU" sz="1600" dirty="0" smtClean="0"/>
              <a:t>»</a:t>
            </a:r>
            <a:r>
              <a:rPr lang="en-US" sz="1600" dirty="0" smtClean="0"/>
              <a:t>                                                                                   </a:t>
            </a:r>
            <a:r>
              <a:rPr lang="ru-RU" sz="1600" b="1" dirty="0" smtClean="0">
                <a:solidFill>
                  <a:srgbClr val="0000FF"/>
                </a:solidFill>
                <a:hlinkClick r:id="rId13"/>
              </a:rPr>
              <a:t>https</a:t>
            </a:r>
            <a:r>
              <a:rPr lang="ru-RU" sz="1600" b="1" dirty="0">
                <a:solidFill>
                  <a:srgbClr val="0000FF"/>
                </a:solidFill>
                <a:hlinkClick r:id="rId13"/>
              </a:rPr>
              <a:t>://obrazovarium.ru</a:t>
            </a:r>
            <a:endParaRPr lang="ru-RU" sz="1600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ru-RU" sz="1600" dirty="0" smtClean="0"/>
              <a:t>13.Образовательная </a:t>
            </a:r>
            <a:r>
              <a:rPr lang="ru-RU" sz="1600" dirty="0"/>
              <a:t>платформа </a:t>
            </a:r>
            <a:r>
              <a:rPr lang="ru-RU" sz="1600" dirty="0" smtClean="0"/>
              <a:t>LECTA</a:t>
            </a:r>
            <a:r>
              <a:rPr lang="en-US" sz="1600" dirty="0" smtClean="0"/>
              <a:t>                                                                </a:t>
            </a:r>
            <a:r>
              <a:rPr lang="ru-RU" sz="1600" b="1" dirty="0" smtClean="0">
                <a:solidFill>
                  <a:srgbClr val="0000FF"/>
                </a:solidFill>
                <a:hlinkClick r:id="rId14"/>
              </a:rPr>
              <a:t>https</a:t>
            </a:r>
            <a:r>
              <a:rPr lang="ru-RU" sz="1600" b="1" dirty="0">
                <a:solidFill>
                  <a:srgbClr val="0000FF"/>
                </a:solidFill>
                <a:hlinkClick r:id="rId14"/>
              </a:rPr>
              <a:t>://lecta.rosuchebnik.ru</a:t>
            </a:r>
            <a:endParaRPr lang="ru-RU" sz="1600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ru-RU" sz="1800" dirty="0" smtClean="0"/>
              <a:t>14.Цифровая</a:t>
            </a:r>
            <a:r>
              <a:rPr lang="ru-RU" sz="1600" dirty="0" smtClean="0"/>
              <a:t> </a:t>
            </a:r>
            <a:r>
              <a:rPr lang="ru-RU" sz="1600" dirty="0"/>
              <a:t>образовательная среда </a:t>
            </a:r>
            <a:r>
              <a:rPr lang="ru-RU" sz="1600" dirty="0" err="1" smtClean="0"/>
              <a:t>Skyeng</a:t>
            </a:r>
            <a:r>
              <a:rPr lang="en-US" sz="1600" dirty="0" smtClean="0"/>
              <a:t>                                                  </a:t>
            </a:r>
            <a:r>
              <a:rPr lang="ru-RU" sz="1600" b="1" dirty="0" smtClean="0">
                <a:solidFill>
                  <a:srgbClr val="0000FF"/>
                </a:solidFill>
                <a:hlinkClick r:id="rId15"/>
              </a:rPr>
              <a:t>https</a:t>
            </a:r>
            <a:r>
              <a:rPr lang="ru-RU" sz="1600" b="1" dirty="0">
                <a:solidFill>
                  <a:srgbClr val="0000FF"/>
                </a:solidFill>
                <a:hlinkClick r:id="rId15"/>
              </a:rPr>
              <a:t>://edu.skyeng.ru</a:t>
            </a:r>
            <a:endParaRPr lang="ru-RU" sz="16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5194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cap="all" dirty="0"/>
              <a:t>ОРГАНИЗАЦИЯ ВИРТУАЛЬНОЙ ОБУЧАЮЩЕЙ </a:t>
            </a:r>
            <a:r>
              <a:rPr lang="ru-RU" b="1" cap="all" dirty="0" smtClean="0"/>
              <a:t>СРЕДЫ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556792"/>
            <a:ext cx="9036496" cy="5075127"/>
          </a:xfrm>
        </p:spPr>
        <p:txBody>
          <a:bodyPr>
            <a:normAutofit/>
          </a:bodyPr>
          <a:lstStyle/>
          <a:p>
            <a:pPr fontAlgn="base"/>
            <a:r>
              <a:rPr lang="ru-RU" sz="2800" dirty="0" smtClean="0"/>
              <a:t>образовательных онлайн платформы</a:t>
            </a:r>
            <a:r>
              <a:rPr lang="ru-RU" sz="2800" dirty="0"/>
              <a:t> </a:t>
            </a:r>
            <a:r>
              <a:rPr lang="ru-RU" sz="2800" dirty="0" smtClean="0"/>
              <a:t>издательства</a:t>
            </a:r>
            <a:endParaRPr lang="en-US" sz="2800" dirty="0" smtClean="0"/>
          </a:p>
          <a:p>
            <a:pPr fontAlgn="base"/>
            <a:r>
              <a:rPr lang="ru-RU" dirty="0">
                <a:hlinkClick r:id="rId2"/>
              </a:rPr>
              <a:t> </a:t>
            </a:r>
            <a:r>
              <a:rPr lang="ru-RU" b="1" u="sng" dirty="0" smtClean="0">
                <a:hlinkClick r:id="rId2"/>
              </a:rPr>
              <a:t>Просвещение</a:t>
            </a:r>
            <a:r>
              <a:rPr lang="en-US" b="1" u="sng" dirty="0" smtClean="0"/>
              <a:t>, </a:t>
            </a:r>
            <a:endParaRPr lang="ru-RU" b="1" u="sng" dirty="0" smtClean="0"/>
          </a:p>
          <a:p>
            <a:pPr fontAlgn="base"/>
            <a:endParaRPr lang="ru-RU" b="1" u="sng" dirty="0" smtClean="0"/>
          </a:p>
          <a:p>
            <a:pPr fontAlgn="base"/>
            <a:r>
              <a:rPr lang="ru-RU" b="1" u="sng" dirty="0" smtClean="0">
                <a:hlinkClick r:id="rId3"/>
              </a:rPr>
              <a:t>Учи.ру</a:t>
            </a:r>
            <a:r>
              <a:rPr lang="ru-RU" dirty="0"/>
              <a:t>, </a:t>
            </a:r>
            <a:r>
              <a:rPr lang="ru-RU" dirty="0" smtClean="0"/>
              <a:t>	</a:t>
            </a:r>
          </a:p>
          <a:p>
            <a:pPr fontAlgn="base"/>
            <a:endParaRPr lang="en-US" dirty="0" smtClean="0"/>
          </a:p>
          <a:p>
            <a:pPr fontAlgn="base"/>
            <a:r>
              <a:rPr lang="ru-RU" b="1" u="sng" dirty="0" err="1" smtClean="0">
                <a:hlinkClick r:id="rId4"/>
              </a:rPr>
              <a:t>Яндекс.Учебник</a:t>
            </a:r>
            <a:r>
              <a:rPr lang="ru-RU" dirty="0" smtClean="0"/>
              <a:t>,</a:t>
            </a:r>
            <a:r>
              <a:rPr lang="en-US" dirty="0" smtClean="0"/>
              <a:t> </a:t>
            </a:r>
            <a:endParaRPr lang="ru-RU" dirty="0" smtClean="0"/>
          </a:p>
          <a:p>
            <a:pPr fontAlgn="base"/>
            <a:endParaRPr lang="en-US" dirty="0" smtClean="0"/>
          </a:p>
          <a:p>
            <a:pPr fontAlgn="base"/>
            <a:r>
              <a:rPr lang="ru-RU" dirty="0"/>
              <a:t> </a:t>
            </a:r>
            <a:r>
              <a:rPr lang="ru-RU" b="1" u="sng" dirty="0" smtClean="0">
                <a:hlinkClick r:id="rId5"/>
              </a:rPr>
              <a:t>Российская Электронная школа</a:t>
            </a:r>
            <a:r>
              <a:rPr lang="en-US" dirty="0" smtClean="0"/>
              <a:t> </a:t>
            </a:r>
            <a:endParaRPr lang="ru-RU" dirty="0" smtClean="0"/>
          </a:p>
          <a:p>
            <a:pPr fontAlgn="base"/>
            <a:endParaRPr lang="ru-RU" dirty="0"/>
          </a:p>
          <a:p>
            <a:endParaRPr lang="ru-RU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62" t="9436" r="68306" b="81128"/>
          <a:stretch/>
        </p:blipFill>
        <p:spPr bwMode="auto">
          <a:xfrm>
            <a:off x="6516216" y="5445224"/>
            <a:ext cx="2054130" cy="970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09" t="16552" r="73880" b="77011"/>
          <a:stretch/>
        </p:blipFill>
        <p:spPr bwMode="auto">
          <a:xfrm>
            <a:off x="2180775" y="3212976"/>
            <a:ext cx="2617076" cy="662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59" t="9773" r="47654" b="70308"/>
          <a:stretch/>
        </p:blipFill>
        <p:spPr bwMode="auto">
          <a:xfrm>
            <a:off x="3514541" y="2081113"/>
            <a:ext cx="2713643" cy="944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4" t="23400" r="4152" b="21221"/>
          <a:stretch/>
        </p:blipFill>
        <p:spPr bwMode="auto">
          <a:xfrm>
            <a:off x="3707904" y="4190183"/>
            <a:ext cx="3240360" cy="107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8469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91680" y="148443"/>
            <a:ext cx="2736304" cy="576064"/>
          </a:xfrm>
        </p:spPr>
        <p:txBody>
          <a:bodyPr>
            <a:noAutofit/>
          </a:bodyPr>
          <a:lstStyle/>
          <a:p>
            <a:pPr marL="0" indent="0" algn="ctr" fontAlgn="base">
              <a:buNone/>
            </a:pPr>
            <a:r>
              <a:rPr lang="ru-RU" sz="2800" dirty="0">
                <a:hlinkClick r:id="rId2"/>
              </a:rPr>
              <a:t> </a:t>
            </a:r>
            <a:r>
              <a:rPr lang="ru-RU" sz="2800" b="1" u="sng" dirty="0" smtClean="0">
                <a:hlinkClick r:id="rId2"/>
              </a:rPr>
              <a:t>Просвещение</a:t>
            </a:r>
            <a:r>
              <a:rPr lang="en-US" sz="2800" b="1" u="sng" dirty="0" smtClean="0"/>
              <a:t> </a:t>
            </a:r>
            <a:endParaRPr lang="ru-RU" sz="2800" b="1" u="sng" dirty="0" smtClean="0"/>
          </a:p>
          <a:p>
            <a:pPr algn="ctr" fontAlgn="base"/>
            <a:endParaRPr lang="ru-RU" sz="2800" b="1" u="sng" dirty="0" smtClean="0"/>
          </a:p>
          <a:p>
            <a:pPr marL="0" indent="0" algn="ctr" fontAlgn="base">
              <a:buNone/>
            </a:pPr>
            <a:r>
              <a:rPr lang="ru-RU" sz="2800" dirty="0"/>
              <a:t> </a:t>
            </a:r>
            <a:r>
              <a:rPr lang="ru-RU" sz="2800" dirty="0" smtClean="0"/>
              <a:t>	</a:t>
            </a:r>
          </a:p>
          <a:p>
            <a:pPr algn="ctr" fontAlgn="base"/>
            <a:endParaRPr lang="en-US" sz="2800" dirty="0" smtClean="0"/>
          </a:p>
          <a:p>
            <a:pPr algn="ctr" fontAlgn="base"/>
            <a:endParaRPr lang="en-US" sz="2800" dirty="0" smtClean="0"/>
          </a:p>
          <a:p>
            <a:pPr marL="0" indent="0" algn="ctr" fontAlgn="base">
              <a:buNone/>
            </a:pPr>
            <a:endParaRPr lang="ru-RU" sz="2800" dirty="0"/>
          </a:p>
          <a:p>
            <a:pPr algn="ctr"/>
            <a:endParaRPr lang="ru-RU" sz="28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59" t="9773" r="47654" b="70308"/>
          <a:stretch/>
        </p:blipFill>
        <p:spPr bwMode="auto">
          <a:xfrm>
            <a:off x="4716016" y="146547"/>
            <a:ext cx="2713643" cy="944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091590"/>
            <a:ext cx="4032447" cy="327351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162" y="4733617"/>
            <a:ext cx="1932740" cy="171746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8849" y="4719539"/>
            <a:ext cx="1950979" cy="173204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331" y="4671415"/>
            <a:ext cx="2067896" cy="182829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4619164"/>
            <a:ext cx="2122144" cy="184063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462491" y="1317297"/>
            <a:ext cx="442998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Свободный </a:t>
            </a:r>
            <a:r>
              <a:rPr lang="ru-RU" sz="2000" dirty="0"/>
              <a:t>доступ к электронным формам учебников и образовательным сервисам. </a:t>
            </a:r>
            <a:endParaRPr lang="ru-RU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Также </a:t>
            </a:r>
            <a:r>
              <a:rPr lang="ru-RU" sz="2000" dirty="0"/>
              <a:t>организована горячая линия методической помощи для учителей и школ </a:t>
            </a:r>
            <a:r>
              <a:rPr lang="ru-RU" sz="2000" dirty="0">
                <a:hlinkClick r:id="rId9"/>
              </a:rPr>
              <a:t>vopros@prosv.ru</a:t>
            </a:r>
            <a:r>
              <a:rPr lang="ru-RU" sz="2000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Обучающие </a:t>
            </a:r>
            <a:r>
              <a:rPr lang="ru-RU" sz="2000" dirty="0" err="1" smtClean="0"/>
              <a:t>вебинары</a:t>
            </a:r>
            <a:r>
              <a:rPr lang="ru-RU" sz="2000" dirty="0" smtClean="0"/>
              <a:t> для учителей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52888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28573" y="-92937"/>
            <a:ext cx="2808312" cy="527094"/>
          </a:xfrm>
        </p:spPr>
        <p:txBody>
          <a:bodyPr>
            <a:noAutofit/>
          </a:bodyPr>
          <a:lstStyle/>
          <a:p>
            <a:pPr marL="0" indent="0" fontAlgn="base">
              <a:buNone/>
            </a:pPr>
            <a:r>
              <a:rPr lang="ru-RU" sz="5400" b="1" u="sng" dirty="0" smtClean="0">
                <a:solidFill>
                  <a:srgbClr val="C00000"/>
                </a:solidFill>
                <a:hlinkClick r:id="rId2"/>
              </a:rPr>
              <a:t>УЧИ.РУ</a:t>
            </a:r>
            <a:r>
              <a:rPr lang="ru-RU" sz="5400" dirty="0" smtClean="0">
                <a:solidFill>
                  <a:srgbClr val="C00000"/>
                </a:solidFill>
              </a:rPr>
              <a:t>	</a:t>
            </a:r>
          </a:p>
          <a:p>
            <a:pPr fontAlgn="base"/>
            <a:endParaRPr lang="en-US" sz="5400" dirty="0" smtClean="0">
              <a:solidFill>
                <a:srgbClr val="C00000"/>
              </a:solidFill>
            </a:endParaRPr>
          </a:p>
          <a:p>
            <a:pPr marL="0" indent="0" fontAlgn="base">
              <a:buNone/>
            </a:pPr>
            <a:endParaRPr lang="en-US" sz="5400" dirty="0" smtClean="0">
              <a:solidFill>
                <a:srgbClr val="C00000"/>
              </a:solidFill>
            </a:endParaRPr>
          </a:p>
          <a:p>
            <a:pPr marL="0" indent="0" fontAlgn="base">
              <a:buNone/>
            </a:pPr>
            <a:endParaRPr lang="ru-RU" sz="5400" dirty="0">
              <a:solidFill>
                <a:srgbClr val="C00000"/>
              </a:solidFill>
            </a:endParaRPr>
          </a:p>
          <a:p>
            <a:endParaRPr lang="ru-RU" sz="5400" dirty="0">
              <a:solidFill>
                <a:srgbClr val="C0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09" t="16552" r="73880" b="77011"/>
          <a:stretch/>
        </p:blipFill>
        <p:spPr bwMode="auto">
          <a:xfrm>
            <a:off x="4427984" y="103081"/>
            <a:ext cx="2617076" cy="662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310158"/>
            <a:ext cx="7254583" cy="2160240"/>
          </a:xfrm>
          <a:prstGeom prst="rect">
            <a:avLst/>
          </a:prstGeom>
        </p:spPr>
      </p:pic>
      <p:sp>
        <p:nvSpPr>
          <p:cNvPr id="11" name="Объект 2"/>
          <p:cNvSpPr txBox="1">
            <a:spLocks/>
          </p:cNvSpPr>
          <p:nvPr/>
        </p:nvSpPr>
        <p:spPr>
          <a:xfrm>
            <a:off x="23600" y="654850"/>
            <a:ext cx="7974663" cy="5270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base">
              <a:buFont typeface="Arial" pitchFamily="34" charset="0"/>
              <a:buNone/>
            </a:pPr>
            <a:r>
              <a:rPr lang="ru-RU" sz="3600" i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Возможности для учителя</a:t>
            </a:r>
            <a:r>
              <a:rPr lang="ru-RU" sz="36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</a:p>
          <a:p>
            <a:pPr algn="ctr" fontAlgn="base"/>
            <a:endParaRPr lang="en-US" sz="3600" i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 fontAlgn="base">
              <a:buFont typeface="Arial" pitchFamily="34" charset="0"/>
              <a:buNone/>
            </a:pPr>
            <a:endParaRPr lang="en-US" sz="3600" i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 fontAlgn="base">
              <a:buFont typeface="Arial" pitchFamily="34" charset="0"/>
              <a:buNone/>
            </a:pPr>
            <a:endParaRPr lang="ru-RU" sz="3600" i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3600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1121429" y="3309469"/>
            <a:ext cx="7974663" cy="5270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base">
              <a:buFont typeface="Arial" pitchFamily="34" charset="0"/>
              <a:buNone/>
            </a:pPr>
            <a:r>
              <a:rPr lang="ru-RU" sz="3600" i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Возможности для ученика</a:t>
            </a:r>
            <a:r>
              <a:rPr lang="ru-RU" sz="36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</a:p>
          <a:p>
            <a:pPr algn="ctr" fontAlgn="base"/>
            <a:endParaRPr lang="en-US" sz="3600" i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 fontAlgn="base">
              <a:buFont typeface="Arial" pitchFamily="34" charset="0"/>
              <a:buNone/>
            </a:pPr>
            <a:endParaRPr lang="en-US" sz="3600" i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 fontAlgn="base">
              <a:buFont typeface="Arial" pitchFamily="34" charset="0"/>
              <a:buNone/>
            </a:pPr>
            <a:endParaRPr lang="ru-RU" sz="3600" i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3600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44" y="3933056"/>
            <a:ext cx="3789240" cy="260628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50" t="9051" r="17451" b="12201"/>
          <a:stretch/>
        </p:blipFill>
        <p:spPr>
          <a:xfrm>
            <a:off x="7794135" y="48708"/>
            <a:ext cx="1098346" cy="1261450"/>
          </a:xfrm>
          <a:prstGeom prst="ellipse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734978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55776" y="116632"/>
            <a:ext cx="3312368" cy="936104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ru-RU" b="1" u="sng" dirty="0" err="1" smtClean="0">
                <a:hlinkClick r:id="rId2"/>
              </a:rPr>
              <a:t>Яндекс.Учебник</a:t>
            </a:r>
            <a:r>
              <a:rPr lang="en-US" dirty="0" smtClean="0"/>
              <a:t> </a:t>
            </a:r>
            <a:endParaRPr lang="ru-RU" dirty="0" smtClean="0"/>
          </a:p>
          <a:p>
            <a:pPr fontAlgn="base"/>
            <a:endParaRPr lang="en-US" dirty="0" smtClean="0"/>
          </a:p>
          <a:p>
            <a:pPr marL="0" indent="0" fontAlgn="base"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4" t="23400" r="4152" b="21221"/>
          <a:stretch/>
        </p:blipFill>
        <p:spPr bwMode="auto">
          <a:xfrm>
            <a:off x="5911762" y="116633"/>
            <a:ext cx="3052726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90"/>
          <a:stretch/>
        </p:blipFill>
        <p:spPr>
          <a:xfrm>
            <a:off x="251520" y="5458636"/>
            <a:ext cx="6768752" cy="1245562"/>
          </a:xfrm>
          <a:prstGeom prst="rect">
            <a:avLst/>
          </a:prstGeom>
        </p:spPr>
      </p:pic>
      <p:pic>
        <p:nvPicPr>
          <p:cNvPr id="5" name="Рисунок 4">
            <a:hlinkClick r:id="rId5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4887056"/>
            <a:ext cx="2905530" cy="57158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896544" y="2723836"/>
            <a:ext cx="524745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>
                <a:solidFill>
                  <a:srgbClr val="FF0000"/>
                </a:solidFill>
                <a:latin typeface="Yandex Sans"/>
              </a:rPr>
              <a:t>Яндекс.Учебник</a:t>
            </a:r>
            <a:r>
              <a:rPr lang="ru-RU" sz="2400" b="1" dirty="0">
                <a:solidFill>
                  <a:srgbClr val="FF0000"/>
                </a:solidFill>
                <a:latin typeface="Yandex Sans"/>
              </a:rPr>
              <a:t> </a:t>
            </a:r>
            <a:r>
              <a:rPr lang="ru-RU" sz="2400" b="1" dirty="0">
                <a:solidFill>
                  <a:srgbClr val="7030A0"/>
                </a:solidFill>
                <a:latin typeface="Yandex Sans"/>
              </a:rPr>
              <a:t>доступен на любом устройстве: настольном компьютере, ноутбуке, планшете и смартфоне</a:t>
            </a:r>
          </a:p>
          <a:p>
            <a:r>
              <a:rPr lang="ru-RU" sz="1600" b="1" i="1" dirty="0">
                <a:solidFill>
                  <a:srgbClr val="2B2B2B"/>
                </a:solidFill>
                <a:latin typeface="Yandex Sans"/>
              </a:rPr>
              <a:t>Выдайте первые задания ученикам уже сегодня</a:t>
            </a:r>
            <a:endParaRPr lang="ru-RU" sz="1600" b="1" i="1" dirty="0">
              <a:solidFill>
                <a:srgbClr val="2B2B2B"/>
              </a:solidFill>
              <a:effectLst/>
              <a:latin typeface="Yandex Sans"/>
            </a:endParaRPr>
          </a:p>
        </p:txBody>
      </p:sp>
      <p:pic>
        <p:nvPicPr>
          <p:cNvPr id="7" name="Рисунок 6">
            <a:hlinkClick r:id="rId5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4457350"/>
            <a:ext cx="1951027" cy="40672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375" b="96875" l="0" r="100000">
                        <a14:foregroundMark x1="5091" y1="26042" x2="24364" y2="77083"/>
                        <a14:foregroundMark x1="13818" y1="23958" x2="24364" y2="39583"/>
                        <a14:foregroundMark x1="5091" y1="43750" x2="5091" y2="61458"/>
                        <a14:foregroundMark x1="4364" y1="62500" x2="15273" y2="79167"/>
                        <a14:foregroundMark x1="10182" y1="63542" x2="20000" y2="63542"/>
                        <a14:foregroundMark x1="76364" y1="29167" x2="75273" y2="76042"/>
                        <a14:foregroundMark x1="78182" y1="31250" x2="92364" y2="23958"/>
                        <a14:foregroundMark x1="89091" y1="29167" x2="96727" y2="59375"/>
                        <a14:foregroundMark x1="95636" y1="68750" x2="90909" y2="83333"/>
                        <a14:foregroundMark x1="84364" y1="42708" x2="84000" y2="593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3427" y="3107161"/>
            <a:ext cx="1384831" cy="48343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0" y="715726"/>
            <a:ext cx="511256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2B2B2B"/>
                </a:solidFill>
                <a:latin typeface="Yandex Sans"/>
              </a:rPr>
              <a:t>Вы найдёте подходящие к вашему УМК задания в нескольких вариантах способов их выполнения.</a:t>
            </a: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800" b="1" dirty="0">
                <a:solidFill>
                  <a:srgbClr val="2B2B2B"/>
                </a:solidFill>
                <a:latin typeface="Yandex Sans"/>
              </a:rPr>
              <a:t>Задания разработаны с учётом ФГОС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89588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332656"/>
            <a:ext cx="5904656" cy="576064"/>
          </a:xfrm>
        </p:spPr>
        <p:txBody>
          <a:bodyPr>
            <a:normAutofit lnSpcReduction="10000"/>
          </a:bodyPr>
          <a:lstStyle/>
          <a:p>
            <a:pPr marL="0" indent="0" fontAlgn="base">
              <a:buNone/>
            </a:pPr>
            <a:r>
              <a:rPr lang="ru-RU" b="1" u="sng" dirty="0" smtClean="0">
                <a:hlinkClick r:id="rId2"/>
              </a:rPr>
              <a:t>Российская Электронная школа</a:t>
            </a:r>
            <a:r>
              <a:rPr lang="en-US" dirty="0" smtClean="0"/>
              <a:t> </a:t>
            </a:r>
            <a:endParaRPr lang="ru-RU" dirty="0" smtClean="0"/>
          </a:p>
          <a:p>
            <a:pPr fontAlgn="base"/>
            <a:endParaRPr lang="ru-RU" dirty="0"/>
          </a:p>
          <a:p>
            <a:endParaRPr lang="ru-RU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62" t="9436" r="68306" b="81128"/>
          <a:stretch/>
        </p:blipFill>
        <p:spPr bwMode="auto">
          <a:xfrm>
            <a:off x="6300192" y="188640"/>
            <a:ext cx="2054130" cy="970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1159311"/>
            <a:ext cx="87849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FF0000"/>
                </a:solidFill>
                <a:latin typeface="robotolight"/>
                <a:hlinkClick r:id="rId4"/>
              </a:rPr>
              <a:t>ЧТО ТАКОЕ «РОССИЙСКАЯ ЭЛЕКТРОННАЯ ШКОЛА»</a:t>
            </a:r>
          </a:p>
          <a:p>
            <a:r>
              <a:rPr lang="ru-RU" b="1" i="1" dirty="0">
                <a:solidFill>
                  <a:srgbClr val="FF0000"/>
                </a:solidFill>
                <a:latin typeface="robotoregular"/>
                <a:hlinkClick r:id="rId4"/>
              </a:rPr>
              <a:t>«Российская электронная школа» – это полный школьный курс уроков от лучших учителей России; это информационно-образовательная среда, объединяющая ученика, учителя, родителя и открывающая равный доступ к качественному общему образованию независимо от социокультурных условий.</a:t>
            </a:r>
            <a:endParaRPr lang="ru-RU" b="1" i="1" dirty="0">
              <a:solidFill>
                <a:srgbClr val="FF0000"/>
              </a:solidFill>
              <a:effectLst/>
              <a:latin typeface="robotoregular"/>
            </a:endParaRPr>
          </a:p>
        </p:txBody>
      </p:sp>
      <p:pic>
        <p:nvPicPr>
          <p:cNvPr id="4" name="Рисунок 3">
            <a:hlinkClick r:id="rId5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451149"/>
            <a:ext cx="2362608" cy="79208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Рисунок 4">
            <a:hlinkClick r:id="rId7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3451149"/>
            <a:ext cx="5012432" cy="79208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263651" y="4581128"/>
            <a:ext cx="8496944" cy="20162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545454"/>
                </a:solidFill>
                <a:latin typeface="robotolight"/>
              </a:rPr>
              <a:t>Уважаемые педагоги, вы можете использовать образовательные ресурсы «Российской электронной школы» не только как дополнительный материал при организации занятий в классе, но и как способ перенять опыт и наработки коллег. У нас вы найдёте рабочую программу по каждому предмету, конспекты уроков, упражнения и проверочные задания по теме. Предлагаемые лабораторные работы позволят продемонстрировать, как на практике работают те законы, о которых вы рассказываете в классе.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6555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261</TotalTime>
  <Words>571</Words>
  <Application>Microsoft Office PowerPoint</Application>
  <PresentationFormat>Экран (4:3)</PresentationFormat>
  <Paragraphs>93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Arial</vt:lpstr>
      <vt:lpstr>Calibri</vt:lpstr>
      <vt:lpstr>Georgia</vt:lpstr>
      <vt:lpstr>robotolight</vt:lpstr>
      <vt:lpstr>robotoregular</vt:lpstr>
      <vt:lpstr>Yandex Sans</vt:lpstr>
      <vt:lpstr>Тема Office</vt:lpstr>
      <vt:lpstr>Инструкция по организации дистанционного обучения</vt:lpstr>
      <vt:lpstr>Уважаемые учителя!!!</vt:lpstr>
      <vt:lpstr>ОРГАНИЗАЦИЯ ВИРТУАЛЬНОЙ ОБУЧАЮЩЕЙ СРЕДЫ</vt:lpstr>
      <vt:lpstr>Презентация PowerPoint</vt:lpstr>
      <vt:lpstr>ОРГАНИЗАЦИЯ ВИРТУАЛЬНОЙ ОБУЧАЮЩЕЙ СРЕДЫ</vt:lpstr>
      <vt:lpstr>Презентация PowerPoint</vt:lpstr>
      <vt:lpstr>Презентация PowerPoint</vt:lpstr>
      <vt:lpstr>Презентация PowerPoint</vt:lpstr>
      <vt:lpstr>Презентация PowerPoint</vt:lpstr>
      <vt:lpstr>ОРГАНИЗАЦИЯ ВИРТУАЛЬНОЙ ОБУЧАЮЩЕЙ СРЕДЫ</vt:lpstr>
      <vt:lpstr>ОРГАНИЗАЦИЯ ВИРТУАЛЬНОЙ ОБУЧАЮЩЕЙ СРЕДЫ</vt:lpstr>
      <vt:lpstr>ОРГАНИЗАЦИЯ ВИРТУАЛЬНОЙ ОБУЧАЮЩЕЙ СРЕДЫ</vt:lpstr>
      <vt:lpstr>ОРГАНИЗАЦИЯ ВИРТУАЛЬНОЙ ОБУЧАЮЩЕЙ СРЕДЫ</vt:lpstr>
      <vt:lpstr>ОРГАНИЗАЦИЯ ВИРТУАЛЬНОЙ ОБУЧАЮЩЕЙ СРЕДЫ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Инструкция по организации дистанционного обучения </dc:title>
  <dc:creator>123</dc:creator>
  <cp:lastModifiedBy>Сайлыкмаа К.С. Куулар</cp:lastModifiedBy>
  <cp:revision>27</cp:revision>
  <dcterms:created xsi:type="dcterms:W3CDTF">2020-03-17T08:54:42Z</dcterms:created>
  <dcterms:modified xsi:type="dcterms:W3CDTF">2020-03-19T02:58:35Z</dcterms:modified>
</cp:coreProperties>
</file>