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39" r:id="rId3"/>
    <p:sldMasterId id="2147483943" r:id="rId4"/>
  </p:sldMasterIdLst>
  <p:notesMasterIdLst>
    <p:notesMasterId r:id="rId16"/>
  </p:notesMasterIdLst>
  <p:sldIdLst>
    <p:sldId id="256" r:id="rId5"/>
    <p:sldId id="286" r:id="rId6"/>
    <p:sldId id="318" r:id="rId7"/>
    <p:sldId id="324" r:id="rId8"/>
    <p:sldId id="304" r:id="rId9"/>
    <p:sldId id="320" r:id="rId10"/>
    <p:sldId id="321" r:id="rId11"/>
    <p:sldId id="322" r:id="rId12"/>
    <p:sldId id="325" r:id="rId13"/>
    <p:sldId id="326" r:id="rId14"/>
    <p:sldId id="32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0BA"/>
    <a:srgbClr val="1C6FBC"/>
    <a:srgbClr val="1F70B9"/>
    <a:srgbClr val="2270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4D6391C-474B-41AD-A205-5CEFA2B43AD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04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95000"/>
              </a:lnSpc>
            </a:pPr>
            <a:fld id="{8102964F-8A8D-4D27-BC2B-EC02F63B572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44840" y="5522040"/>
            <a:ext cx="5962680" cy="5231520"/>
          </a:xfrm>
          <a:prstGeom prst="rect">
            <a:avLst/>
          </a:prstGeom>
        </p:spPr>
        <p:txBody>
          <a:bodyPr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85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2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0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0867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541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D6391C-474B-41AD-A205-5CEFA2B43ADC}" type="slidenum">
              <a:rPr lang="ru-RU" sz="1400" b="0" strike="noStrike" spc="-1" smtClean="0">
                <a:latin typeface="Times New Roman"/>
              </a:rPr>
              <a:pPr algn="r"/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72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10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3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9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88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1986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6560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241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7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4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110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8490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034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9120" y="275070"/>
            <a:ext cx="1906560" cy="5515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6560" y="275070"/>
            <a:ext cx="5584320" cy="5515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6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56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11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98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268413"/>
            <a:ext cx="37385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740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49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2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87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12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0736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1338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01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1975" y="274638"/>
            <a:ext cx="1906588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72125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69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9143640" cy="689724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1042560" cy="68972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2000"/>
              </a:lnSpc>
              <a:spcAft>
                <a:spcPts val="1426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текста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102000"/>
              </a:lnSpc>
              <a:spcAft>
                <a:spcPts val="1137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indent="-228240">
              <a:lnSpc>
                <a:spcPct val="102000"/>
              </a:lnSpc>
              <a:spcAft>
                <a:spcPts val="850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indent="-228240">
              <a:lnSpc>
                <a:spcPct val="102000"/>
              </a:lnSpc>
              <a:spcAft>
                <a:spcPts val="575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indent="-228240">
              <a:lnSpc>
                <a:spcPct val="102000"/>
              </a:lnSpc>
              <a:spcAft>
                <a:spcPts val="28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Пятый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4"/>
            <a:ext cx="1042560" cy="68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6560" y="275069"/>
            <a:ext cx="7629120" cy="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560" y="1268774"/>
            <a:ext cx="762912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56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956" r:id="rId12"/>
  </p:sldLayoutIdLst>
  <p:txStyles>
    <p:titleStyle>
      <a:lvl1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104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panose="02020603050405020304" pitchFamily="18" charset="0"/>
        <a:defRPr sz="3175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104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3338"/>
            <a:ext cx="1042988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63111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268413"/>
            <a:ext cx="76311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pic>
        <p:nvPicPr>
          <p:cNvPr id="5" name="Picture 8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79388"/>
            <a:ext cx="9001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7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56735" y="5150422"/>
            <a:ext cx="8819640" cy="1993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00"/>
                </a:solidFill>
                <a:latin typeface="Verdana"/>
                <a:ea typeface="Microsoft YaHei"/>
              </a:rPr>
              <a:t>Внедрение целевой модели развития региональной системы дополнительного </a:t>
            </a:r>
            <a:r>
              <a:rPr lang="ru-RU" sz="2400" b="1" strike="noStrike" spc="-1" dirty="0">
                <a:solidFill>
                  <a:srgbClr val="FFFF00"/>
                </a:solidFill>
                <a:latin typeface="Verdana"/>
                <a:ea typeface="Microsoft YaHei"/>
              </a:rPr>
              <a:t>образования детей в </a:t>
            </a:r>
            <a:r>
              <a:rPr lang="ru-RU" sz="2400" b="1" strike="noStrike" spc="-1" dirty="0" smtClean="0">
                <a:solidFill>
                  <a:srgbClr val="FFFF00"/>
                </a:solidFill>
                <a:latin typeface="Verdana"/>
                <a:ea typeface="Microsoft YaHei"/>
              </a:rPr>
              <a:t>Республике Тыва </a:t>
            </a:r>
            <a:endParaRPr lang="ru-RU" sz="2400" b="1" strike="noStrike" spc="-1" dirty="0">
              <a:solidFill>
                <a:srgbClr val="FFFF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403280" y="5445000"/>
            <a:ext cx="6400440" cy="71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219450" cy="942975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B0F0"/>
            </a:extrusionClr>
            <a:contourClr>
              <a:srgbClr val="FFFF0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241963" y="205662"/>
            <a:ext cx="56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Федеральный  проект «Успех каждого ребенка» Национальный проект «Образование»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6253" t="20165" b="10747"/>
          <a:stretch/>
        </p:blipFill>
        <p:spPr>
          <a:xfrm>
            <a:off x="2447536" y="1282072"/>
            <a:ext cx="3798550" cy="362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6143" t="15728" r="25344" b="12584"/>
          <a:stretch/>
        </p:blipFill>
        <p:spPr>
          <a:xfrm>
            <a:off x="3957849" y="2582762"/>
            <a:ext cx="968993" cy="94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9273" y="270317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МЕХАНИЗМ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ПЕРСОНИФИЦИРОВАННОГО ФИНАНСИРОВАНИЯ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2052638"/>
            <a:ext cx="3609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ЗавРОО\Desktop\24a0cdb63de7c22bdc4a860e8a8590ca-800x.jpg"/>
          <p:cNvPicPr>
            <a:picLocks noChangeAspect="1" noChangeArrowheads="1"/>
          </p:cNvPicPr>
          <p:nvPr/>
        </p:nvPicPr>
        <p:blipFill rotWithShape="1">
          <a:blip r:embed="rId6" cstate="print"/>
          <a:srcRect t="17275" b="1078"/>
          <a:stretch/>
        </p:blipFill>
        <p:spPr bwMode="auto">
          <a:xfrm>
            <a:off x="272955" y="1089329"/>
            <a:ext cx="8755591" cy="558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9363" y="2530606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4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167009" y="2527515"/>
            <a:ext cx="7740073" cy="8272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242336" y="1625084"/>
            <a:ext cx="7747782" cy="6847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13335" y="4480731"/>
            <a:ext cx="7747782" cy="903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algn="just" defTabSz="495223">
              <a:buClr>
                <a:srgbClr val="000000"/>
              </a:buClr>
              <a:buSzPct val="100000"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Министерства просвещения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74110" y="5676804"/>
            <a:ext cx="7747781" cy="727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13335" y="1705667"/>
            <a:ext cx="7629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РФ 273-ФЗ «Об образовании в Российской Федерации» от 29.12.2012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68035" y="5601743"/>
            <a:ext cx="768436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Национальный проект «Образование» (протокол заседания Президиума Совета при Президенте Российской Федерации по стратегическому развитию и национальным проектам от 24.12.2018 № 16)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194863" y="3507475"/>
            <a:ext cx="7684366" cy="8205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Приказ Министерства просвещения Российской Федерации от 03.09.2019 № 467 "Об утверждении Целевой модели развития региональных систем дополнительного образования детей".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194862" y="932038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099127" y="1936702"/>
            <a:ext cx="7843518" cy="24505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266825" y="913438"/>
            <a:ext cx="760008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проект «Успех каждого ребёнка» (протокол заседания проектного комитета по национальному проекту «Образование» от 07.12.2018 № 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274617" y="2009860"/>
            <a:ext cx="772564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требования к внедрению системы персонифицированного финансирования дополнительного образования детей в субъектах Российской Федерации для реализации мероприятий по формированию современных управленческих и организационно-экономических механизмов в системе дополнительного образования детей в рамках государственной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программы Российской Федерации «Развитие образования», направленные письмом Министерства образования и науки Российской Федерации от 03.07.2018 № 09-953 «О направлении информации»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274618" y="4722125"/>
            <a:ext cx="7577784" cy="12844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Муниципальные программы персонифицированного финансирования дополнительного образования, муниципальные нормативные акты, регламентирующие проведение эксперимента по внедрению ПФДО</a:t>
            </a:r>
          </a:p>
        </p:txBody>
      </p:sp>
    </p:spTree>
    <p:extLst>
      <p:ext uri="{BB962C8B-B14F-4D97-AF65-F5344CB8AC3E}">
        <p14:creationId xmlns:p14="http://schemas.microsoft.com/office/powerpoint/2010/main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2181" y="1265384"/>
            <a:ext cx="7850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1E70BA"/>
                </a:solidFill>
              </a:rPr>
              <a:t>Персонифицированное финансирование предполагает определение и «закрепление» за ребенком денежных средств с последующей их передачей образовательной организации, реализуется принцип «Деньги следуют за ребенком»</a:t>
            </a:r>
          </a:p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конкуренции между поставщиками и увеличение числа поставщиков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вариативности дополнительных общеобразовательных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обеспечение прозрачности расходования бюджетных средств и снижение коррупционных рисков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уровня учебной мобильности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реального (а не рассчитанного по числу услуг) охвата детей дополнительным образованием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0035" y="0"/>
            <a:ext cx="76384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ПЕРЕХОД К СИСТЕМЕ ПЕРСОНИФИЦИРОВАННОГО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ОПОЛНИТЕЛЬНОГО ОБРАЗОВАНИЯ</a:t>
            </a:r>
            <a:endParaRPr lang="ru-RU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3274">
            <a:off x="5702402" y="5049375"/>
            <a:ext cx="2226611" cy="1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754200" y="704021"/>
          <a:ext cx="2054919" cy="10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3" imgW="2299721" imgH="1193294" progId="">
                  <p:embed/>
                </p:oleObj>
              </mc:Choice>
              <mc:Fallback>
                <p:oleObj name="Image" r:id="rId3" imgW="2299721" imgH="119329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200" y="704021"/>
                        <a:ext cx="2054919" cy="1066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0585" y="165232"/>
            <a:ext cx="7886700" cy="662340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концепция персонифицированного дополнительного образования</a:t>
            </a:r>
            <a:b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4F81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081440" y="1340768"/>
            <a:ext cx="3074735" cy="4752528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162880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Государственная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3417" y="2564904"/>
            <a:ext cx="25202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муниципальная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частная организация, осуществляющая образовательную деятельность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3417" y="4581128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Индивидуальный предприниматель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088" y="5445388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ертифицированные</a:t>
            </a:r>
          </a:p>
          <a:p>
            <a:pPr algn="ctr"/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8748" y="2594496"/>
            <a:ext cx="1800200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Ребенок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59782" y="3001659"/>
            <a:ext cx="1884218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Муниципальный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 бюджет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0363268">
            <a:off x="1894604" y="2102831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0588520">
            <a:off x="2010061" y="2809413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023915" y="3580647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112681">
            <a:off x="1899224" y="4425774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2942522">
            <a:off x="6415804" y="2310650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1900054">
            <a:off x="6198751" y="2897158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6184897" y="3649920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9001671">
            <a:off x="6424189" y="4449565"/>
            <a:ext cx="960607" cy="221396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Включение организаций поставщиков в систему персонифицированного финансирования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208543" y="1045994"/>
            <a:ext cx="7747783" cy="5894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Наличие у поставщика лицензии на дополнительное образование детей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215894" y="2303455"/>
            <a:ext cx="7747782" cy="5739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Сертификация общеобразовательных программ в системе персонифицированного финансирования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213335" y="1710591"/>
            <a:ext cx="7747782" cy="509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Регистрация в Реестре поставщиков образовательных услуг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21119" y="2998506"/>
            <a:ext cx="7747782" cy="6408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Заключение соглашения с уполномоченной организацией (СОНКО или подведомственным автономным учреждением)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23018" y="4445769"/>
            <a:ext cx="7747781" cy="4233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Подготовка программ к зачислению детей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222081" y="3723731"/>
            <a:ext cx="7741595" cy="6026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Установление цен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19" y="5015324"/>
            <a:ext cx="5304378" cy="1518884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8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Требования к дополнительным общеобразовательным программам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227244" y="3127207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Методические рекомендации по проектированию дополнительных общеразвивающих программ (включая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разноуровневые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(письмо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18 ноября 2015 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09-3242)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9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Письмо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11.12.2006 N 06-1844</a:t>
            </a: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«О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Примерных требованиях к программам дополнительного образования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детей»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227245" y="2079165"/>
            <a:ext cx="7747783" cy="8962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Приказ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 РФ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от </a:t>
            </a:r>
            <a:r>
              <a:rPr lang="ru-RU" sz="1400" dirty="0" smtClean="0">
                <a:solidFill>
                  <a:srgbClr val="1F70B9"/>
                </a:solidFill>
                <a:latin typeface="Verdana" pitchFamily="32" charset="0"/>
                <a:ea typeface="Microsoft YaHei" charset="-122"/>
              </a:rPr>
              <a:t>09 ноября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2018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196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92" y="5106903"/>
            <a:ext cx="5304378" cy="151888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87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Условия для включения программы в Реестр образовательных программ (п.79 Правил ПФДО)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8"/>
            <a:ext cx="7747783" cy="55992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)	представленная образовательная программа содержит все необходимые компоненты, предусмотренные федеральным законодательством; 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2)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менее 12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3)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более 864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4)	продолжительность каждого модуля образовательной программы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216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5)	минимальное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превышает 3-х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6)	максимальное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30-ти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7)	возрастная группа детей, которые могут быть зачислены на программу, соответствует обозначенным в программе педагогическим задачам;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8)	в рамках реализации образовательной программы предусматривается материально-техническое обеспечение, адекватное направленности и виду образовательной программы;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9)	квалификация педагогического персонала позволяет обеспечить достижение поставленных педагогических задач;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10)	реализация образовательной программы не нацелена на достижение предметных результатов освоения основной образовательной программы начального и(или) основного и(или) среднего общего образования, предусмотренных соответствующими федеральными государственными образовательными стандартами;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11)	достоверность сведений, указанных в уведомлении, подтверждается содержанием приложенной к уведомлению образовательной программы.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6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5309" y="362635"/>
            <a:ext cx="747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СЕРТИФИКАТ ПЕРСОНИФИЦИРОВАННОГО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8908" y="2719486"/>
            <a:ext cx="1535113" cy="15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rgbClr val="FFFF0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979056" y="1403926"/>
            <a:ext cx="3103418" cy="485832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0071" y="1764143"/>
            <a:ext cx="2433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СЕРТИФИКАТ ПЕРСОНИФИЦИРОВАННОГО ДОПОЛНИТЕЛЬНОГО ОБРАЗОВАНИЯ </a:t>
            </a:r>
          </a:p>
          <a:p>
            <a:pPr algn="ctr"/>
            <a:r>
              <a:rPr lang="ru-RU" sz="1600" dirty="0" smtClean="0"/>
              <a:t>Реестровая запись в информационной системе</a:t>
            </a:r>
          </a:p>
          <a:p>
            <a:pPr algn="ctr"/>
            <a:r>
              <a:rPr lang="ru-RU" sz="1600" dirty="0" smtClean="0"/>
              <a:t>ВЫДАЕТСЯ:</a:t>
            </a:r>
          </a:p>
          <a:p>
            <a:pPr algn="ctr"/>
            <a:r>
              <a:rPr lang="ru-RU" sz="1600" dirty="0" smtClean="0"/>
              <a:t>•уполномоченным органом (организаций) один раз,</a:t>
            </a:r>
          </a:p>
          <a:p>
            <a:pPr algn="ctr"/>
            <a:r>
              <a:rPr lang="ru-RU" sz="1600" dirty="0" smtClean="0"/>
              <a:t>•детям с 5 до 18 дет,</a:t>
            </a:r>
          </a:p>
          <a:p>
            <a:pPr algn="ctr"/>
            <a:r>
              <a:rPr lang="ru-RU" sz="1600" dirty="0" smtClean="0"/>
              <a:t>•по заявлению родителей (законных представителей)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110182" y="1154544"/>
            <a:ext cx="2290618" cy="13946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b="1" dirty="0" smtClean="0"/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учета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105565" y="4636654"/>
            <a:ext cx="2406072" cy="14824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персонифицированного финансирования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7671" y="1505528"/>
            <a:ext cx="22074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Позволяет вести учет охвата детей дополнительным образованием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9418" y="4620691"/>
            <a:ext cx="22813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Используется при выборе сертифицированных программ, переданных на персонифицированное финансирование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543</Words>
  <Application>Microsoft Office PowerPoint</Application>
  <PresentationFormat>Экран (4:3)</PresentationFormat>
  <Paragraphs>95</Paragraphs>
  <Slides>11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Microsoft YaHei</vt:lpstr>
      <vt:lpstr>Arial</vt:lpstr>
      <vt:lpstr>Calibri</vt:lpstr>
      <vt:lpstr>DejaVu Sans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3_Тема Office</vt:lpstr>
      <vt:lpstr>19_Тема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концепция персонифицированного дополнительного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417</cp:revision>
  <cp:lastPrinted>2018-02-14T14:13:21Z</cp:lastPrinted>
  <dcterms:created xsi:type="dcterms:W3CDTF">2015-07-30T05:52:00Z</dcterms:created>
  <dcterms:modified xsi:type="dcterms:W3CDTF">2021-04-01T13:02:22Z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1033-10.2.0.5908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